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9"/>
  </p:notesMasterIdLst>
  <p:handoutMasterIdLst>
    <p:handoutMasterId r:id="rId30"/>
  </p:handoutMasterIdLst>
  <p:sldIdLst>
    <p:sldId id="380" r:id="rId5"/>
    <p:sldId id="379" r:id="rId6"/>
    <p:sldId id="381" r:id="rId7"/>
    <p:sldId id="378" r:id="rId8"/>
    <p:sldId id="377" r:id="rId9"/>
    <p:sldId id="387" r:id="rId10"/>
    <p:sldId id="388" r:id="rId11"/>
    <p:sldId id="390" r:id="rId12"/>
    <p:sldId id="383" r:id="rId13"/>
    <p:sldId id="385" r:id="rId14"/>
    <p:sldId id="389" r:id="rId15"/>
    <p:sldId id="391" r:id="rId16"/>
    <p:sldId id="395" r:id="rId17"/>
    <p:sldId id="397" r:id="rId18"/>
    <p:sldId id="393" r:id="rId19"/>
    <p:sldId id="402" r:id="rId20"/>
    <p:sldId id="403" r:id="rId21"/>
    <p:sldId id="406" r:id="rId22"/>
    <p:sldId id="404" r:id="rId23"/>
    <p:sldId id="407" r:id="rId24"/>
    <p:sldId id="408" r:id="rId25"/>
    <p:sldId id="411" r:id="rId26"/>
    <p:sldId id="410" r:id="rId27"/>
    <p:sldId id="40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5226" autoAdjust="0"/>
  </p:normalViewPr>
  <p:slideViewPr>
    <p:cSldViewPr snapToGrid="0">
      <p:cViewPr varScale="1">
        <p:scale>
          <a:sx n="69" d="100"/>
          <a:sy n="69" d="100"/>
        </p:scale>
        <p:origin x="428" y="5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xmlns=""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04-Apr-23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xmlns=""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xmlns=""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xmlns=""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xmlns=""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xmlns=""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xmlns=""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xmlns=""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xmlns=""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xmlns=""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xmlns=""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xmlns=""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xmlns=""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xmlns=""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xmlns=""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xmlns=""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xmlns=""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xmlns=""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xmlns=""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xmlns=""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xmlns=""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xmlns="" id="{21DC2552-C347-4C3D-8C92-4A6981227C0E}"/>
              </a:ext>
            </a:extLst>
          </p:cNvPr>
          <p:cNvSpPr>
            <a:spLocks noGrp="1"/>
          </p:cNvSpPr>
          <p:nvPr>
            <p:ph type="dt" sz="half" idx="36"/>
          </p:nvPr>
        </p:nvSpPr>
        <p:spPr/>
        <p:txBody>
          <a:bodyPr/>
          <a:lstStyle/>
          <a:p>
            <a:fld id="{6FCA8E82-58CD-E045-8B98-B7A85B79B752}" type="datetime4">
              <a:rPr lang="en-US" smtClean="0"/>
              <a:pPr/>
              <a:t>April 4, 2023</a:t>
            </a:fld>
            <a:endParaRPr lang="en-US" dirty="0">
              <a:latin typeface="+mn-lt"/>
            </a:endParaRPr>
          </a:p>
        </p:txBody>
      </p:sp>
      <p:sp>
        <p:nvSpPr>
          <p:cNvPr id="3" name="Footer Placeholder 2">
            <a:extLst>
              <a:ext uri="{FF2B5EF4-FFF2-40B4-BE49-F238E27FC236}">
                <a16:creationId xmlns:a16="http://schemas.microsoft.com/office/drawing/2014/main" xmlns="" id="{A5B7C35C-F3E4-4522-8711-16E4F9052C2C}"/>
              </a:ext>
            </a:extLst>
          </p:cNvPr>
          <p:cNvSpPr>
            <a:spLocks noGrp="1"/>
          </p:cNvSpPr>
          <p:nvPr>
            <p:ph type="ftr" sz="quarter" idx="37"/>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xmlns=""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xmlns=""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xmlns=""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xmlns=""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xmlns=""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xmlns=""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xmlns=""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xmlns=""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xmlns=""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xmlns=""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xmlns=""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xmlns=""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xmlns=""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xmlns=""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xmlns=""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xmlns=""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xmlns=""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xmlns=""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xmlns=""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xmlns="" id="{F0FA07F3-F8E4-4505-85EC-22734AC68792}"/>
              </a:ext>
            </a:extLst>
          </p:cNvPr>
          <p:cNvSpPr>
            <a:spLocks noGrp="1"/>
          </p:cNvSpPr>
          <p:nvPr>
            <p:ph type="dt" sz="half" idx="14"/>
          </p:nvPr>
        </p:nvSpPr>
        <p:spPr/>
        <p:txBody>
          <a:bodyPr/>
          <a:lstStyle/>
          <a:p>
            <a:fld id="{6FCA8E82-58CD-E045-8B98-B7A85B79B752}" type="datetime4">
              <a:rPr lang="en-US" smtClean="0"/>
              <a:pPr/>
              <a:t>April 4, 2023</a:t>
            </a:fld>
            <a:endParaRPr lang="en-US" dirty="0">
              <a:latin typeface="+mn-lt"/>
            </a:endParaRPr>
          </a:p>
        </p:txBody>
      </p:sp>
      <p:sp>
        <p:nvSpPr>
          <p:cNvPr id="3" name="Footer Placeholder 2">
            <a:extLst>
              <a:ext uri="{FF2B5EF4-FFF2-40B4-BE49-F238E27FC236}">
                <a16:creationId xmlns:a16="http://schemas.microsoft.com/office/drawing/2014/main" xmlns="" id="{D5165D22-FEF5-4F30-8822-5D2378806A9B}"/>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xmlns=""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xmlns=""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xmlns=""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xmlns=""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xmlns=""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xmlns=""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xmlns=""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xmlns=""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xmlns=""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xmlns=""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xmlns=""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xmlns=""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xmlns=""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xmlns=""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xmlns=""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xmlns=""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xmlns=""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xmlns="" id="{EC45E38A-5516-4C3E-88FC-0DCBD876054B}"/>
              </a:ext>
            </a:extLst>
          </p:cNvPr>
          <p:cNvSpPr>
            <a:spLocks noGrp="1"/>
          </p:cNvSpPr>
          <p:nvPr>
            <p:ph type="dt" sz="half" idx="21"/>
          </p:nvPr>
        </p:nvSpPr>
        <p:spPr/>
        <p:txBody>
          <a:bodyPr/>
          <a:lstStyle/>
          <a:p>
            <a:fld id="{6FCA8E82-58CD-E045-8B98-B7A85B79B752}" type="datetime4">
              <a:rPr lang="en-US" smtClean="0"/>
              <a:pPr/>
              <a:t>April 4, 2023</a:t>
            </a:fld>
            <a:endParaRPr lang="en-US" dirty="0">
              <a:latin typeface="+mn-lt"/>
            </a:endParaRPr>
          </a:p>
        </p:txBody>
      </p:sp>
      <p:sp>
        <p:nvSpPr>
          <p:cNvPr id="5" name="Footer Placeholder 4">
            <a:extLst>
              <a:ext uri="{FF2B5EF4-FFF2-40B4-BE49-F238E27FC236}">
                <a16:creationId xmlns:a16="http://schemas.microsoft.com/office/drawing/2014/main" xmlns="" id="{14225273-038D-4F51-A093-83D80104F21A}"/>
              </a:ext>
            </a:extLst>
          </p:cNvPr>
          <p:cNvSpPr>
            <a:spLocks noGrp="1"/>
          </p:cNvSpPr>
          <p:nvPr>
            <p:ph type="ftr" sz="quarter" idx="2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xmlns=""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xmlns=""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xmlns=""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xmlns=""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xmlns=""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xmlns=""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xmlns=""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xmlns=""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647696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xmlns=""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xmlns=""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xmlns=""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xmlns=""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xmlns=""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xmlns=""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xmlns=""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xmlns=""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xmlns=""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xmlns=""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xmlns=""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xmlns=""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xmlns=""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xmlns=""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xmlns=""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xmlns=""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xmlns=""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xmlns=""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xmlns=""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xmlns=""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xmlns=""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xmlns="" id="{62655503-4608-4F79-A5D4-B2F67958F263}"/>
              </a:ext>
            </a:extLst>
          </p:cNvPr>
          <p:cNvSpPr>
            <a:spLocks noGrp="1"/>
          </p:cNvSpPr>
          <p:nvPr>
            <p:ph type="dt" sz="half" idx="25"/>
          </p:nvPr>
        </p:nvSpPr>
        <p:spPr/>
        <p:txBody>
          <a:bodyPr/>
          <a:lstStyle/>
          <a:p>
            <a:fld id="{6FCA8E82-58CD-E045-8B98-B7A85B79B752}" type="datetime4">
              <a:rPr lang="en-US" smtClean="0"/>
              <a:pPr/>
              <a:t>April 4, 2023</a:t>
            </a:fld>
            <a:endParaRPr lang="en-US" dirty="0">
              <a:latin typeface="+mn-lt"/>
            </a:endParaRPr>
          </a:p>
        </p:txBody>
      </p:sp>
      <p:sp>
        <p:nvSpPr>
          <p:cNvPr id="3" name="Footer Placeholder 2">
            <a:extLst>
              <a:ext uri="{FF2B5EF4-FFF2-40B4-BE49-F238E27FC236}">
                <a16:creationId xmlns:a16="http://schemas.microsoft.com/office/drawing/2014/main" xmlns="" id="{9DAFA395-FE4C-4A99-A74E-57757D8473E1}"/>
              </a:ext>
            </a:extLst>
          </p:cNvPr>
          <p:cNvSpPr>
            <a:spLocks noGrp="1"/>
          </p:cNvSpPr>
          <p:nvPr>
            <p:ph type="ftr" sz="quarter" idx="26"/>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xmlns=""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xmlns=""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xmlns=""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xmlns=""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xmlns=""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xmlns=""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xmlns=""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xmlns=""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xmlns=""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xmlns="" id="{CA64E0B3-57C5-4DAF-8531-F39610E77C09}"/>
              </a:ext>
            </a:extLst>
          </p:cNvPr>
          <p:cNvSpPr>
            <a:spLocks noGrp="1"/>
          </p:cNvSpPr>
          <p:nvPr>
            <p:ph type="dt" sz="half" idx="14"/>
          </p:nvPr>
        </p:nvSpPr>
        <p:spPr/>
        <p:txBody>
          <a:bodyPr/>
          <a:lstStyle/>
          <a:p>
            <a:fld id="{6FCA8E82-58CD-E045-8B98-B7A85B79B752}" type="datetime4">
              <a:rPr lang="en-US" smtClean="0"/>
              <a:pPr/>
              <a:t>April 4, 2023</a:t>
            </a:fld>
            <a:endParaRPr lang="en-US" dirty="0">
              <a:latin typeface="+mn-lt"/>
            </a:endParaRPr>
          </a:p>
        </p:txBody>
      </p:sp>
      <p:sp>
        <p:nvSpPr>
          <p:cNvPr id="3" name="Footer Placeholder 2">
            <a:extLst>
              <a:ext uri="{FF2B5EF4-FFF2-40B4-BE49-F238E27FC236}">
                <a16:creationId xmlns:a16="http://schemas.microsoft.com/office/drawing/2014/main" xmlns="" id="{B7E0EC46-C626-4D58-AB64-0B3B850D1482}"/>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xmlns=""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xmlns=""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xmlns=""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xmlns=""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xmlns=""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xmlns=""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xmlns=""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xmlns=""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xmlns=""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xmlns=""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xmlns="" id="{371012B1-809A-45CE-9FED-46D08DC8C42B}"/>
              </a:ext>
            </a:extLst>
          </p:cNvPr>
          <p:cNvSpPr>
            <a:spLocks noGrp="1"/>
          </p:cNvSpPr>
          <p:nvPr>
            <p:ph type="dt" sz="half" idx="11"/>
          </p:nvPr>
        </p:nvSpPr>
        <p:spPr/>
        <p:txBody>
          <a:bodyPr/>
          <a:lstStyle/>
          <a:p>
            <a:fld id="{6FCA8E82-58CD-E045-8B98-B7A85B79B752}" type="datetime4">
              <a:rPr lang="en-US" smtClean="0"/>
              <a:pPr/>
              <a:t>April 4, 2023</a:t>
            </a:fld>
            <a:endParaRPr lang="en-US" dirty="0">
              <a:latin typeface="+mn-lt"/>
            </a:endParaRPr>
          </a:p>
        </p:txBody>
      </p:sp>
      <p:sp>
        <p:nvSpPr>
          <p:cNvPr id="3" name="Footer Placeholder 2">
            <a:extLst>
              <a:ext uri="{FF2B5EF4-FFF2-40B4-BE49-F238E27FC236}">
                <a16:creationId xmlns:a16="http://schemas.microsoft.com/office/drawing/2014/main" xmlns="" id="{3FB6FA27-6601-4107-A3C9-808CB4430246}"/>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xmlns=""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xmlns=""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xmlns=""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xmlns="" id="{9B2411D2-78FE-46C1-9EA9-C6A882903B53}"/>
              </a:ext>
            </a:extLst>
          </p:cNvPr>
          <p:cNvSpPr>
            <a:spLocks noGrp="1"/>
          </p:cNvSpPr>
          <p:nvPr>
            <p:ph type="dt" sz="half" idx="11"/>
          </p:nvPr>
        </p:nvSpPr>
        <p:spPr/>
        <p:txBody>
          <a:bodyPr/>
          <a:lstStyle/>
          <a:p>
            <a:fld id="{6FCA8E82-58CD-E045-8B98-B7A85B79B752}" type="datetime4">
              <a:rPr lang="en-US" smtClean="0"/>
              <a:pPr/>
              <a:t>April 4, 2023</a:t>
            </a:fld>
            <a:endParaRPr lang="en-US" dirty="0">
              <a:latin typeface="+mn-lt"/>
            </a:endParaRPr>
          </a:p>
        </p:txBody>
      </p:sp>
      <p:sp>
        <p:nvSpPr>
          <p:cNvPr id="3" name="Footer Placeholder 2">
            <a:extLst>
              <a:ext uri="{FF2B5EF4-FFF2-40B4-BE49-F238E27FC236}">
                <a16:creationId xmlns:a16="http://schemas.microsoft.com/office/drawing/2014/main" xmlns="" id="{C04DAF8F-82DB-4DBE-9041-71217A4516CB}"/>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xmlns=""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xmlns="" id="{6ACB4ADD-D9F4-984E-B29D-A2CF6D19E810}"/>
              </a:ext>
            </a:extLst>
          </p:cNvPr>
          <p:cNvGrpSpPr/>
          <p:nvPr userDrawn="1"/>
        </p:nvGrpSpPr>
        <p:grpSpPr>
          <a:xfrm>
            <a:off x="8266922" y="0"/>
            <a:ext cx="3925076" cy="2239347"/>
            <a:chOff x="5612972" y="1"/>
            <a:chExt cx="6615961" cy="3672246"/>
          </a:xfrm>
        </p:grpSpPr>
        <p:sp>
          <p:nvSpPr>
            <p:cNvPr id="19" name="AutoShape 24">
              <a:extLst>
                <a:ext uri="{FF2B5EF4-FFF2-40B4-BE49-F238E27FC236}">
                  <a16:creationId xmlns:a16="http://schemas.microsoft.com/office/drawing/2014/main" xmlns=""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xmlns=""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xmlns=""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xmlns=""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xmlns=""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xmlns="" id="{669A90A7-BF26-684E-8C8B-638053DA1234}"/>
              </a:ext>
            </a:extLst>
          </p:cNvPr>
          <p:cNvGrpSpPr>
            <a:grpSpLocks/>
          </p:cNvGrpSpPr>
          <p:nvPr userDrawn="1"/>
        </p:nvGrpSpPr>
        <p:grpSpPr bwMode="auto">
          <a:xfrm rot="16200000" flipV="1">
            <a:off x="31978" y="4605336"/>
            <a:ext cx="2222044" cy="2286000"/>
            <a:chOff x="0" y="12289"/>
            <a:chExt cx="3550" cy="3551"/>
          </a:xfrm>
        </p:grpSpPr>
        <p:sp>
          <p:nvSpPr>
            <p:cNvPr id="25" name="Freeform 24">
              <a:extLst>
                <a:ext uri="{FF2B5EF4-FFF2-40B4-BE49-F238E27FC236}">
                  <a16:creationId xmlns:a16="http://schemas.microsoft.com/office/drawing/2014/main" xmlns=""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xmlns=""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xmlns=""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xmlns=""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xmlns=""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xmlns=""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xmlns=""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xmlns=""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xmlns=""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xmlns=""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xmlns=""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xmlns=""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xmlns=""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xmlns=""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xmlns=""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xmlns=""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xmlns=""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xmlns=""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xmlns=""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xmlns=""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xmlns=""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xmlns=""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xmlns=""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xmlns=""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xmlns=""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xmlns=""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xmlns=""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xmlns="" id="{8ED89364-B1CB-4E72-A6BB-95A34B50661C}"/>
              </a:ext>
            </a:extLst>
          </p:cNvPr>
          <p:cNvSpPr>
            <a:spLocks noGrp="1"/>
          </p:cNvSpPr>
          <p:nvPr>
            <p:ph type="dt" sz="half" idx="32"/>
          </p:nvPr>
        </p:nvSpPr>
        <p:spPr/>
        <p:txBody>
          <a:bodyPr/>
          <a:lstStyle/>
          <a:p>
            <a:fld id="{6FCA8E82-58CD-E045-8B98-B7A85B79B752}" type="datetime4">
              <a:rPr lang="en-US" smtClean="0"/>
              <a:pPr/>
              <a:t>April 4, 2023</a:t>
            </a:fld>
            <a:endParaRPr lang="en-US" dirty="0">
              <a:latin typeface="+mn-lt"/>
            </a:endParaRPr>
          </a:p>
        </p:txBody>
      </p:sp>
      <p:sp>
        <p:nvSpPr>
          <p:cNvPr id="3" name="Footer Placeholder 2">
            <a:extLst>
              <a:ext uri="{FF2B5EF4-FFF2-40B4-BE49-F238E27FC236}">
                <a16:creationId xmlns:a16="http://schemas.microsoft.com/office/drawing/2014/main" xmlns="" id="{8E09328F-B310-4BF3-883E-BA9A39676AF2}"/>
              </a:ext>
            </a:extLst>
          </p:cNvPr>
          <p:cNvSpPr>
            <a:spLocks noGrp="1"/>
          </p:cNvSpPr>
          <p:nvPr>
            <p:ph type="ftr" sz="quarter" idx="33"/>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xmlns=""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xmlns=""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xmlns=""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April 4, 2023</a:t>
            </a:fld>
            <a:endParaRPr lang="en-US" dirty="0">
              <a:latin typeface="+mn-lt"/>
            </a:endParaRPr>
          </a:p>
        </p:txBody>
      </p:sp>
      <p:sp>
        <p:nvSpPr>
          <p:cNvPr id="31" name="Footer Placeholder 4">
            <a:extLst>
              <a:ext uri="{FF2B5EF4-FFF2-40B4-BE49-F238E27FC236}">
                <a16:creationId xmlns:a16="http://schemas.microsoft.com/office/drawing/2014/main" xmlns=""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xmlns=""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4" r:id="rId2"/>
    <p:sldLayoutId id="2147483693" r:id="rId3"/>
    <p:sldLayoutId id="2147483671" r:id="rId4"/>
    <p:sldLayoutId id="2147483672" r:id="rId5"/>
    <p:sldLayoutId id="2147483673" r:id="rId6"/>
    <p:sldLayoutId id="2147483684" r:id="rId7"/>
    <p:sldLayoutId id="2147483675" r:id="rId8"/>
    <p:sldLayoutId id="2147483676" r:id="rId9"/>
    <p:sldLayoutId id="2147483677" r:id="rId10"/>
    <p:sldLayoutId id="2147483685" r:id="rId11"/>
    <p:sldLayoutId id="2147483688" r:id="rId12"/>
    <p:sldLayoutId id="2147483692" r:id="rId13"/>
    <p:sldLayoutId id="2147483682" r:id="rId14"/>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9CE52E19-AD0D-04AB-6991-D43443E02A4E}"/>
              </a:ext>
            </a:extLst>
          </p:cNvPr>
          <p:cNvSpPr txBox="1"/>
          <p:nvPr/>
        </p:nvSpPr>
        <p:spPr>
          <a:xfrm>
            <a:off x="6485643" y="4384455"/>
            <a:ext cx="5439266" cy="2308324"/>
          </a:xfrm>
          <a:prstGeom prst="rect">
            <a:avLst/>
          </a:prstGeom>
          <a:noFill/>
        </p:spPr>
        <p:txBody>
          <a:bodyPr wrap="square" rtlCol="0">
            <a:spAutoFit/>
          </a:bodyPr>
          <a:lstStyle/>
          <a:p>
            <a:pPr algn="just">
              <a:spcBef>
                <a:spcPts val="600"/>
              </a:spcBef>
              <a:spcAft>
                <a:spcPts val="600"/>
              </a:spcAft>
            </a:pPr>
            <a:r>
              <a:rPr lang="en-GB" sz="2400" b="1" dirty="0">
                <a:solidFill>
                  <a:schemeClr val="bg1">
                    <a:alpha val="70000"/>
                  </a:schemeClr>
                </a:solidFill>
                <a:latin typeface="Times New Roman" panose="02020603050405020304" pitchFamily="18" charset="0"/>
                <a:cs typeface="Times New Roman" panose="02020603050405020304" pitchFamily="18" charset="0"/>
              </a:rPr>
              <a:t>Prepared by</a:t>
            </a:r>
          </a:p>
          <a:p>
            <a:pPr algn="just">
              <a:spcBef>
                <a:spcPts val="600"/>
              </a:spcBef>
              <a:spcAft>
                <a:spcPts val="600"/>
              </a:spcAft>
            </a:pPr>
            <a:r>
              <a:rPr lang="en-GB" sz="2000" b="1" dirty="0">
                <a:solidFill>
                  <a:schemeClr val="bg1">
                    <a:alpha val="70000"/>
                  </a:schemeClr>
                </a:solidFill>
                <a:latin typeface="Times New Roman" panose="02020603050405020304" pitchFamily="18" charset="0"/>
                <a:cs typeface="Times New Roman" panose="02020603050405020304" pitchFamily="18" charset="0"/>
              </a:rPr>
              <a:t>	Ashfaqur Rahman Tokee 	2022 </a:t>
            </a:r>
          </a:p>
          <a:p>
            <a:pPr algn="just">
              <a:spcBef>
                <a:spcPts val="600"/>
              </a:spcBef>
              <a:spcAft>
                <a:spcPts val="600"/>
              </a:spcAft>
            </a:pPr>
            <a:r>
              <a:rPr lang="en-GB" sz="2000" b="1" dirty="0">
                <a:solidFill>
                  <a:schemeClr val="bg1">
                    <a:alpha val="70000"/>
                  </a:schemeClr>
                </a:solidFill>
                <a:latin typeface="Times New Roman" panose="02020603050405020304" pitchFamily="18" charset="0"/>
                <a:cs typeface="Times New Roman" panose="02020603050405020304" pitchFamily="18" charset="0"/>
              </a:rPr>
              <a:t>	Md. Shakil Hossain 		2023</a:t>
            </a:r>
          </a:p>
          <a:p>
            <a:pPr algn="just">
              <a:spcBef>
                <a:spcPts val="600"/>
              </a:spcBef>
              <a:spcAft>
                <a:spcPts val="600"/>
              </a:spcAft>
            </a:pPr>
            <a:r>
              <a:rPr lang="en-GB" sz="2000" b="1" dirty="0">
                <a:solidFill>
                  <a:schemeClr val="bg1">
                    <a:alpha val="70000"/>
                  </a:schemeClr>
                </a:solidFill>
                <a:latin typeface="Times New Roman" panose="02020603050405020304" pitchFamily="18" charset="0"/>
                <a:cs typeface="Times New Roman" panose="02020603050405020304" pitchFamily="18" charset="0"/>
              </a:rPr>
              <a:t>	</a:t>
            </a:r>
            <a:r>
              <a:rPr lang="en-GB" sz="2000" b="1" dirty="0" err="1">
                <a:solidFill>
                  <a:schemeClr val="bg1">
                    <a:alpha val="70000"/>
                  </a:schemeClr>
                </a:solidFill>
                <a:latin typeface="Times New Roman" panose="02020603050405020304" pitchFamily="18" charset="0"/>
                <a:cs typeface="Times New Roman" panose="02020603050405020304" pitchFamily="18" charset="0"/>
              </a:rPr>
              <a:t>Mahabubur</a:t>
            </a:r>
            <a:r>
              <a:rPr lang="en-GB" sz="2000" b="1" dirty="0">
                <a:solidFill>
                  <a:schemeClr val="bg1">
                    <a:alpha val="70000"/>
                  </a:schemeClr>
                </a:solidFill>
                <a:latin typeface="Times New Roman" panose="02020603050405020304" pitchFamily="18" charset="0"/>
                <a:cs typeface="Times New Roman" panose="02020603050405020304" pitchFamily="18" charset="0"/>
              </a:rPr>
              <a:t> Rahman 		2024</a:t>
            </a:r>
          </a:p>
          <a:p>
            <a:pPr algn="just">
              <a:spcBef>
                <a:spcPts val="600"/>
              </a:spcBef>
              <a:spcAft>
                <a:spcPts val="600"/>
              </a:spcAft>
            </a:pPr>
            <a:r>
              <a:rPr lang="en-GB" sz="2000" b="1" dirty="0">
                <a:solidFill>
                  <a:schemeClr val="bg1">
                    <a:alpha val="70000"/>
                  </a:schemeClr>
                </a:solidFill>
                <a:latin typeface="Times New Roman" panose="02020603050405020304" pitchFamily="18" charset="0"/>
                <a:cs typeface="Times New Roman" panose="02020603050405020304" pitchFamily="18" charset="0"/>
              </a:rPr>
              <a:t>	</a:t>
            </a:r>
            <a:r>
              <a:rPr lang="en-GB" sz="2000" b="1" dirty="0" err="1">
                <a:solidFill>
                  <a:schemeClr val="bg1">
                    <a:alpha val="70000"/>
                  </a:schemeClr>
                </a:solidFill>
                <a:latin typeface="Times New Roman" panose="02020603050405020304" pitchFamily="18" charset="0"/>
                <a:cs typeface="Times New Roman" panose="02020603050405020304" pitchFamily="18" charset="0"/>
              </a:rPr>
              <a:t>Nahidul</a:t>
            </a:r>
            <a:r>
              <a:rPr lang="en-GB" sz="2000" b="1" dirty="0">
                <a:solidFill>
                  <a:schemeClr val="bg1">
                    <a:alpha val="70000"/>
                  </a:schemeClr>
                </a:solidFill>
                <a:latin typeface="Times New Roman" panose="02020603050405020304" pitchFamily="18" charset="0"/>
                <a:cs typeface="Times New Roman" panose="02020603050405020304" pitchFamily="18" charset="0"/>
              </a:rPr>
              <a:t> Islam 			2028</a:t>
            </a:r>
          </a:p>
        </p:txBody>
      </p:sp>
      <p:sp>
        <p:nvSpPr>
          <p:cNvPr id="7" name="Title 2">
            <a:extLst>
              <a:ext uri="{FF2B5EF4-FFF2-40B4-BE49-F238E27FC236}">
                <a16:creationId xmlns:a16="http://schemas.microsoft.com/office/drawing/2014/main" xmlns="" id="{59C3C9D1-4F78-14A7-0C64-8DC9834C3472}"/>
              </a:ext>
            </a:extLst>
          </p:cNvPr>
          <p:cNvSpPr txBox="1">
            <a:spLocks/>
          </p:cNvSpPr>
          <p:nvPr/>
        </p:nvSpPr>
        <p:spPr>
          <a:xfrm>
            <a:off x="1840422" y="1319383"/>
            <a:ext cx="9971364" cy="2658728"/>
          </a:xfrm>
          <a:prstGeom prst="rect">
            <a:avLst/>
          </a:prstGeom>
        </p:spPr>
        <p:txBody>
          <a:bodyPr anchor="ctr">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dirty="0">
                <a:solidFill>
                  <a:schemeClr val="accent1">
                    <a:lumMod val="50000"/>
                  </a:schemeClr>
                </a:solidFill>
                <a:latin typeface="Algerian" panose="04020705040A02060702" pitchFamily="82" charset="0"/>
              </a:rPr>
              <a:t>Dormitory Management system</a:t>
            </a:r>
          </a:p>
        </p:txBody>
      </p:sp>
    </p:spTree>
    <p:extLst>
      <p:ext uri="{BB962C8B-B14F-4D97-AF65-F5344CB8AC3E}">
        <p14:creationId xmlns:p14="http://schemas.microsoft.com/office/powerpoint/2010/main" val="1496038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E1FB3777-E516-EDCA-4EDE-B07814ACCCE4}"/>
              </a:ext>
            </a:extLst>
          </p:cNvPr>
          <p:cNvSpPr txBox="1">
            <a:spLocks/>
          </p:cNvSpPr>
          <p:nvPr/>
        </p:nvSpPr>
        <p:spPr>
          <a:xfrm>
            <a:off x="490195" y="718384"/>
            <a:ext cx="7154944" cy="684260"/>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solidFill>
                  <a:schemeClr val="accent1">
                    <a:lumMod val="50000"/>
                  </a:schemeClr>
                </a:solidFill>
                <a:latin typeface="Algerian" panose="04020705040A02060702" pitchFamily="82" charset="0"/>
              </a:rPr>
              <a:t>Implementation tools</a:t>
            </a:r>
            <a:endParaRPr lang="en-US" dirty="0">
              <a:solidFill>
                <a:schemeClr val="accent1">
                  <a:lumMod val="50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6D4EB75F-04F3-D2E3-D4D8-C0A79514F214}"/>
              </a:ext>
            </a:extLst>
          </p:cNvPr>
          <p:cNvSpPr txBox="1">
            <a:spLocks/>
          </p:cNvSpPr>
          <p:nvPr/>
        </p:nvSpPr>
        <p:spPr>
          <a:xfrm>
            <a:off x="6301819" y="1651358"/>
            <a:ext cx="3403077" cy="2763434"/>
          </a:xfrm>
          <a:prstGeom prst="rect">
            <a:avLst/>
          </a:prstGeom>
        </p:spPr>
        <p:txBody>
          <a:bodyPr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None/>
            </a:pPr>
            <a:r>
              <a:rPr lang="en-GB" sz="3200" b="1" u="sng" dirty="0">
                <a:solidFill>
                  <a:schemeClr val="bg1">
                    <a:lumMod val="95000"/>
                    <a:lumOff val="5000"/>
                    <a:alpha val="70000"/>
                  </a:schemeClr>
                </a:solidFill>
                <a:latin typeface="Times New Roman" panose="02020603050405020304" pitchFamily="18" charset="0"/>
                <a:cs typeface="Times New Roman" panose="02020603050405020304" pitchFamily="18" charset="0"/>
              </a:rPr>
              <a:t>Front End</a:t>
            </a:r>
            <a:endParaRPr lang="en-GB" sz="3200" dirty="0">
              <a:solidFill>
                <a:schemeClr val="bg1">
                  <a:lumMod val="95000"/>
                  <a:lumOff val="5000"/>
                  <a:alpha val="70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GB" sz="2600" dirty="0">
                <a:solidFill>
                  <a:schemeClr val="bg1">
                    <a:lumMod val="95000"/>
                    <a:lumOff val="5000"/>
                    <a:alpha val="70000"/>
                  </a:schemeClr>
                </a:solidFill>
                <a:latin typeface="Times New Roman" panose="02020603050405020304" pitchFamily="18" charset="0"/>
                <a:cs typeface="Times New Roman" panose="02020603050405020304" pitchFamily="18" charset="0"/>
              </a:rPr>
              <a:t>HTML 5</a:t>
            </a:r>
          </a:p>
          <a:p>
            <a:pPr algn="just">
              <a:buFont typeface="Wingdings" panose="05000000000000000000" pitchFamily="2" charset="2"/>
              <a:buChar char="§"/>
            </a:pPr>
            <a:r>
              <a:rPr lang="en-GB" sz="2600" dirty="0">
                <a:solidFill>
                  <a:schemeClr val="bg1">
                    <a:lumMod val="95000"/>
                    <a:lumOff val="5000"/>
                    <a:alpha val="70000"/>
                  </a:schemeClr>
                </a:solidFill>
                <a:latin typeface="Times New Roman" panose="02020603050405020304" pitchFamily="18" charset="0"/>
                <a:cs typeface="Times New Roman" panose="02020603050405020304" pitchFamily="18" charset="0"/>
              </a:rPr>
              <a:t>CSS</a:t>
            </a:r>
          </a:p>
          <a:p>
            <a:pPr algn="just">
              <a:buFont typeface="Wingdings" panose="05000000000000000000" pitchFamily="2" charset="2"/>
              <a:buChar char="§"/>
            </a:pPr>
            <a:r>
              <a:rPr lang="en-GB" sz="2600" dirty="0">
                <a:solidFill>
                  <a:schemeClr val="bg1">
                    <a:lumMod val="95000"/>
                    <a:lumOff val="5000"/>
                    <a:alpha val="70000"/>
                  </a:schemeClr>
                </a:solidFill>
                <a:latin typeface="Times New Roman" panose="02020603050405020304" pitchFamily="18" charset="0"/>
                <a:cs typeface="Times New Roman" panose="02020603050405020304" pitchFamily="18" charset="0"/>
              </a:rPr>
              <a:t>Bootstrap4</a:t>
            </a:r>
          </a:p>
          <a:p>
            <a:pPr algn="just">
              <a:buFont typeface="Wingdings" panose="05000000000000000000" pitchFamily="2" charset="2"/>
              <a:buChar char="§"/>
            </a:pPr>
            <a:r>
              <a:rPr lang="en-GB" sz="2600" dirty="0">
                <a:solidFill>
                  <a:schemeClr val="bg1">
                    <a:lumMod val="95000"/>
                    <a:lumOff val="5000"/>
                    <a:alpha val="70000"/>
                  </a:schemeClr>
                </a:solidFill>
                <a:latin typeface="Times New Roman" panose="02020603050405020304" pitchFamily="18" charset="0"/>
                <a:cs typeface="Times New Roman" panose="02020603050405020304" pitchFamily="18" charset="0"/>
              </a:rPr>
              <a:t>JavaScript</a:t>
            </a:r>
          </a:p>
        </p:txBody>
      </p:sp>
      <p:sp>
        <p:nvSpPr>
          <p:cNvPr id="5" name="Content Placeholder 2">
            <a:extLst>
              <a:ext uri="{FF2B5EF4-FFF2-40B4-BE49-F238E27FC236}">
                <a16:creationId xmlns:a16="http://schemas.microsoft.com/office/drawing/2014/main" xmlns="" id="{B8829A27-E9D9-446E-647A-F7A306A67AAC}"/>
              </a:ext>
            </a:extLst>
          </p:cNvPr>
          <p:cNvSpPr txBox="1">
            <a:spLocks/>
          </p:cNvSpPr>
          <p:nvPr/>
        </p:nvSpPr>
        <p:spPr>
          <a:xfrm>
            <a:off x="8854240" y="3645817"/>
            <a:ext cx="2429645" cy="2649749"/>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None/>
            </a:pPr>
            <a:r>
              <a:rPr lang="en-GB" sz="3200" b="1" u="sng" dirty="0">
                <a:solidFill>
                  <a:schemeClr val="bg1">
                    <a:lumMod val="95000"/>
                    <a:lumOff val="5000"/>
                    <a:alpha val="70000"/>
                  </a:schemeClr>
                </a:solidFill>
                <a:latin typeface="Times New Roman" panose="02020603050405020304" pitchFamily="18" charset="0"/>
                <a:cs typeface="Times New Roman" panose="02020603050405020304" pitchFamily="18" charset="0"/>
              </a:rPr>
              <a:t>Back End</a:t>
            </a:r>
            <a:endParaRPr lang="en-GB" sz="3200" dirty="0">
              <a:solidFill>
                <a:schemeClr val="bg1">
                  <a:lumMod val="95000"/>
                  <a:lumOff val="5000"/>
                  <a:alpha val="70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PHP</a:t>
            </a:r>
          </a:p>
          <a:p>
            <a:pPr algn="just">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MySQL</a:t>
            </a:r>
          </a:p>
        </p:txBody>
      </p:sp>
      <p:pic>
        <p:nvPicPr>
          <p:cNvPr id="7" name="Picture 6">
            <a:extLst>
              <a:ext uri="{FF2B5EF4-FFF2-40B4-BE49-F238E27FC236}">
                <a16:creationId xmlns:a16="http://schemas.microsoft.com/office/drawing/2014/main" xmlns="" id="{DCBFBD24-B323-8911-816B-8A606632F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292" y="1819374"/>
            <a:ext cx="4982401" cy="4887798"/>
          </a:xfrm>
          <a:prstGeom prst="rect">
            <a:avLst/>
          </a:prstGeom>
        </p:spPr>
      </p:pic>
    </p:spTree>
    <p:extLst>
      <p:ext uri="{BB962C8B-B14F-4D97-AF65-F5344CB8AC3E}">
        <p14:creationId xmlns:p14="http://schemas.microsoft.com/office/powerpoint/2010/main" val="222077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7F7C6918-CBB3-4C25-27DF-2EC4C5701067}"/>
              </a:ext>
            </a:extLst>
          </p:cNvPr>
          <p:cNvSpPr txBox="1">
            <a:spLocks/>
          </p:cNvSpPr>
          <p:nvPr/>
        </p:nvSpPr>
        <p:spPr>
          <a:xfrm>
            <a:off x="169374" y="2436827"/>
            <a:ext cx="4449451" cy="1409309"/>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solidFill>
                  <a:schemeClr val="accent1">
                    <a:lumMod val="50000"/>
                  </a:schemeClr>
                </a:solidFill>
                <a:latin typeface="Algerian" panose="04020705040A02060702" pitchFamily="82" charset="0"/>
              </a:rPr>
              <a:t>Use case diagram</a:t>
            </a:r>
            <a:endParaRPr lang="en-US" dirty="0">
              <a:solidFill>
                <a:schemeClr val="accent1">
                  <a:lumMod val="50000"/>
                </a:schemeClr>
              </a:solidFill>
              <a:latin typeface="Algerian" panose="04020705040A02060702" pitchFamily="82" charset="0"/>
            </a:endParaRPr>
          </a:p>
        </p:txBody>
      </p:sp>
      <p:sp>
        <p:nvSpPr>
          <p:cNvPr id="3" name="AutoShape 6" descr="hostel-management-software">
            <a:extLst>
              <a:ext uri="{FF2B5EF4-FFF2-40B4-BE49-F238E27FC236}">
                <a16:creationId xmlns:a16="http://schemas.microsoft.com/office/drawing/2014/main" xmlns="" id="{88261F3B-422F-1B9F-9671-3702F5117256}"/>
              </a:ext>
            </a:extLst>
          </p:cNvPr>
          <p:cNvSpPr>
            <a:spLocks noChangeAspect="1" noChangeArrowheads="1"/>
          </p:cNvSpPr>
          <p:nvPr/>
        </p:nvSpPr>
        <p:spPr bwMode="auto">
          <a:xfrm>
            <a:off x="5920651" y="3276599"/>
            <a:ext cx="327749" cy="32774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image5.jpeg">
            <a:extLst>
              <a:ext uri="{FF2B5EF4-FFF2-40B4-BE49-F238E27FC236}">
                <a16:creationId xmlns:a16="http://schemas.microsoft.com/office/drawing/2014/main" xmlns="" id="{CB2A1FB1-845A-1F7B-C463-96B3BA9C9793}"/>
              </a:ext>
            </a:extLst>
          </p:cNvPr>
          <p:cNvPicPr>
            <a:picLocks noChangeAspect="1"/>
          </p:cNvPicPr>
          <p:nvPr/>
        </p:nvPicPr>
        <p:blipFill>
          <a:blip r:embed="rId2" cstate="print"/>
          <a:stretch>
            <a:fillRect/>
          </a:stretch>
        </p:blipFill>
        <p:spPr>
          <a:xfrm>
            <a:off x="4618825" y="117725"/>
            <a:ext cx="6529529" cy="6622550"/>
          </a:xfrm>
          <a:prstGeom prst="rect">
            <a:avLst/>
          </a:prstGeom>
        </p:spPr>
      </p:pic>
    </p:spTree>
    <p:extLst>
      <p:ext uri="{BB962C8B-B14F-4D97-AF65-F5344CB8AC3E}">
        <p14:creationId xmlns:p14="http://schemas.microsoft.com/office/powerpoint/2010/main" val="3116163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B1E01AB-0C68-8EF5-54DB-D30025344B8E}"/>
              </a:ext>
            </a:extLst>
          </p:cNvPr>
          <p:cNvSpPr txBox="1">
            <a:spLocks/>
          </p:cNvSpPr>
          <p:nvPr/>
        </p:nvSpPr>
        <p:spPr>
          <a:xfrm>
            <a:off x="227916" y="202675"/>
            <a:ext cx="8390165" cy="937969"/>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solidFill>
                  <a:schemeClr val="accent1">
                    <a:lumMod val="50000"/>
                  </a:schemeClr>
                </a:solidFill>
                <a:latin typeface="Algerian" panose="04020705040A02060702" pitchFamily="82" charset="0"/>
              </a:rPr>
              <a:t>Entity relationship diagram</a:t>
            </a:r>
            <a:endParaRPr lang="en-US" dirty="0">
              <a:solidFill>
                <a:schemeClr val="accent1">
                  <a:lumMod val="50000"/>
                </a:schemeClr>
              </a:solidFill>
              <a:latin typeface="Algerian" panose="04020705040A02060702" pitchFamily="82" charset="0"/>
            </a:endParaRPr>
          </a:p>
        </p:txBody>
      </p:sp>
      <p:sp>
        <p:nvSpPr>
          <p:cNvPr id="4" name="AutoShape 6" descr="hostel-management-software">
            <a:extLst>
              <a:ext uri="{FF2B5EF4-FFF2-40B4-BE49-F238E27FC236}">
                <a16:creationId xmlns:a16="http://schemas.microsoft.com/office/drawing/2014/main" xmlns="" id="{0DB74A72-1697-77EF-7A6E-6A66C5420255}"/>
              </a:ext>
            </a:extLst>
          </p:cNvPr>
          <p:cNvSpPr>
            <a:spLocks noChangeAspect="1" noChangeArrowheads="1"/>
          </p:cNvSpPr>
          <p:nvPr/>
        </p:nvSpPr>
        <p:spPr bwMode="auto">
          <a:xfrm>
            <a:off x="5920651" y="3276599"/>
            <a:ext cx="327749" cy="32774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xmlns="" id="{C2BC96C7-0FD3-A07D-AC42-F83E408B4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4439" y="1140644"/>
            <a:ext cx="8652443" cy="5618057"/>
          </a:xfrm>
          <a:prstGeom prst="rect">
            <a:avLst/>
          </a:prstGeom>
        </p:spPr>
      </p:pic>
    </p:spTree>
    <p:extLst>
      <p:ext uri="{BB962C8B-B14F-4D97-AF65-F5344CB8AC3E}">
        <p14:creationId xmlns:p14="http://schemas.microsoft.com/office/powerpoint/2010/main" val="2283030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7C79554-8255-9AAF-D0BA-A7FBF5E65447}"/>
              </a:ext>
            </a:extLst>
          </p:cNvPr>
          <p:cNvSpPr txBox="1">
            <a:spLocks/>
          </p:cNvSpPr>
          <p:nvPr/>
        </p:nvSpPr>
        <p:spPr>
          <a:xfrm>
            <a:off x="227917" y="202675"/>
            <a:ext cx="5868083" cy="805993"/>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solidFill>
                  <a:schemeClr val="accent1">
                    <a:lumMod val="50000"/>
                  </a:schemeClr>
                </a:solidFill>
                <a:latin typeface="Algerian" panose="04020705040A02060702" pitchFamily="82" charset="0"/>
              </a:rPr>
              <a:t>sequence diagram</a:t>
            </a:r>
            <a:endParaRPr lang="en-US" dirty="0">
              <a:solidFill>
                <a:schemeClr val="accent1">
                  <a:lumMod val="50000"/>
                </a:schemeClr>
              </a:solidFill>
              <a:latin typeface="Algerian" panose="04020705040A02060702" pitchFamily="82" charset="0"/>
            </a:endParaRPr>
          </a:p>
        </p:txBody>
      </p:sp>
      <p:sp>
        <p:nvSpPr>
          <p:cNvPr id="4" name="Title 2">
            <a:extLst>
              <a:ext uri="{FF2B5EF4-FFF2-40B4-BE49-F238E27FC236}">
                <a16:creationId xmlns:a16="http://schemas.microsoft.com/office/drawing/2014/main" xmlns="" id="{980EE736-F79A-7B49-41AF-1B35280CA5E2}"/>
              </a:ext>
            </a:extLst>
          </p:cNvPr>
          <p:cNvSpPr txBox="1">
            <a:spLocks/>
          </p:cNvSpPr>
          <p:nvPr/>
        </p:nvSpPr>
        <p:spPr>
          <a:xfrm>
            <a:off x="5810156" y="6255042"/>
            <a:ext cx="6114751" cy="400283"/>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solidFill>
                  <a:schemeClr val="accent1">
                    <a:lumMod val="50000"/>
                  </a:schemeClr>
                </a:solidFill>
                <a:latin typeface="Algerian" panose="04020705040A02060702" pitchFamily="82" charset="0"/>
              </a:rPr>
              <a:t>Admin operation process</a:t>
            </a:r>
            <a:endParaRPr lang="en-US" sz="3200" dirty="0">
              <a:solidFill>
                <a:schemeClr val="accent1">
                  <a:lumMod val="50000"/>
                </a:schemeClr>
              </a:solidFill>
              <a:latin typeface="Algerian" panose="04020705040A02060702" pitchFamily="82" charset="0"/>
            </a:endParaRPr>
          </a:p>
        </p:txBody>
      </p:sp>
      <p:pic>
        <p:nvPicPr>
          <p:cNvPr id="5" name="image13.png">
            <a:extLst>
              <a:ext uri="{FF2B5EF4-FFF2-40B4-BE49-F238E27FC236}">
                <a16:creationId xmlns:a16="http://schemas.microsoft.com/office/drawing/2014/main" xmlns="" id="{49A9F677-E374-3B05-0EF5-3EC026FC3FDE}"/>
              </a:ext>
            </a:extLst>
          </p:cNvPr>
          <p:cNvPicPr>
            <a:picLocks noChangeAspect="1"/>
          </p:cNvPicPr>
          <p:nvPr/>
        </p:nvPicPr>
        <p:blipFill>
          <a:blip r:embed="rId2" cstate="print"/>
          <a:stretch>
            <a:fillRect/>
          </a:stretch>
        </p:blipFill>
        <p:spPr>
          <a:xfrm>
            <a:off x="3893271" y="1008667"/>
            <a:ext cx="7962214" cy="5216919"/>
          </a:xfrm>
          <a:prstGeom prst="rect">
            <a:avLst/>
          </a:prstGeom>
        </p:spPr>
      </p:pic>
    </p:spTree>
    <p:extLst>
      <p:ext uri="{BB962C8B-B14F-4D97-AF65-F5344CB8AC3E}">
        <p14:creationId xmlns:p14="http://schemas.microsoft.com/office/powerpoint/2010/main" val="350893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7C79554-8255-9AAF-D0BA-A7FBF5E65447}"/>
              </a:ext>
            </a:extLst>
          </p:cNvPr>
          <p:cNvSpPr txBox="1">
            <a:spLocks/>
          </p:cNvSpPr>
          <p:nvPr/>
        </p:nvSpPr>
        <p:spPr>
          <a:xfrm>
            <a:off x="227917" y="202675"/>
            <a:ext cx="5868083" cy="805993"/>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solidFill>
                  <a:schemeClr val="accent1">
                    <a:lumMod val="50000"/>
                  </a:schemeClr>
                </a:solidFill>
                <a:latin typeface="Algerian" panose="04020705040A02060702" pitchFamily="82" charset="0"/>
              </a:rPr>
              <a:t>sequence diagram</a:t>
            </a:r>
            <a:endParaRPr lang="en-US" dirty="0">
              <a:solidFill>
                <a:schemeClr val="accent1">
                  <a:lumMod val="50000"/>
                </a:schemeClr>
              </a:solidFill>
              <a:latin typeface="Algerian" panose="04020705040A02060702" pitchFamily="82" charset="0"/>
            </a:endParaRPr>
          </a:p>
        </p:txBody>
      </p:sp>
      <p:sp>
        <p:nvSpPr>
          <p:cNvPr id="4" name="Title 2">
            <a:extLst>
              <a:ext uri="{FF2B5EF4-FFF2-40B4-BE49-F238E27FC236}">
                <a16:creationId xmlns:a16="http://schemas.microsoft.com/office/drawing/2014/main" xmlns="" id="{980EE736-F79A-7B49-41AF-1B35280CA5E2}"/>
              </a:ext>
            </a:extLst>
          </p:cNvPr>
          <p:cNvSpPr txBox="1">
            <a:spLocks/>
          </p:cNvSpPr>
          <p:nvPr/>
        </p:nvSpPr>
        <p:spPr>
          <a:xfrm>
            <a:off x="5533534" y="6255042"/>
            <a:ext cx="6391373" cy="400283"/>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solidFill>
                  <a:schemeClr val="accent1">
                    <a:lumMod val="50000"/>
                  </a:schemeClr>
                </a:solidFill>
                <a:latin typeface="Algerian" panose="04020705040A02060702" pitchFamily="82" charset="0"/>
              </a:rPr>
              <a:t>student operation process</a:t>
            </a:r>
            <a:endParaRPr lang="en-US" sz="3200" dirty="0">
              <a:solidFill>
                <a:schemeClr val="accent1">
                  <a:lumMod val="50000"/>
                </a:schemeClr>
              </a:solidFill>
              <a:latin typeface="Algerian" panose="04020705040A02060702" pitchFamily="82" charset="0"/>
            </a:endParaRPr>
          </a:p>
        </p:txBody>
      </p:sp>
      <p:pic>
        <p:nvPicPr>
          <p:cNvPr id="2" name="image14.png">
            <a:extLst>
              <a:ext uri="{FF2B5EF4-FFF2-40B4-BE49-F238E27FC236}">
                <a16:creationId xmlns:a16="http://schemas.microsoft.com/office/drawing/2014/main" xmlns="" id="{B4683E06-8B9F-3E3D-77B8-04662C5B4A99}"/>
              </a:ext>
            </a:extLst>
          </p:cNvPr>
          <p:cNvPicPr>
            <a:picLocks noChangeAspect="1"/>
          </p:cNvPicPr>
          <p:nvPr/>
        </p:nvPicPr>
        <p:blipFill>
          <a:blip r:embed="rId2" cstate="print"/>
          <a:stretch>
            <a:fillRect/>
          </a:stretch>
        </p:blipFill>
        <p:spPr>
          <a:xfrm>
            <a:off x="3084201" y="1008668"/>
            <a:ext cx="6797901" cy="5178824"/>
          </a:xfrm>
          <a:prstGeom prst="rect">
            <a:avLst/>
          </a:prstGeom>
        </p:spPr>
      </p:pic>
    </p:spTree>
    <p:extLst>
      <p:ext uri="{BB962C8B-B14F-4D97-AF65-F5344CB8AC3E}">
        <p14:creationId xmlns:p14="http://schemas.microsoft.com/office/powerpoint/2010/main" val="141930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3C6D360E-45E1-BE5E-BBA1-B9C19C02F957}"/>
              </a:ext>
            </a:extLst>
          </p:cNvPr>
          <p:cNvSpPr txBox="1">
            <a:spLocks/>
          </p:cNvSpPr>
          <p:nvPr/>
        </p:nvSpPr>
        <p:spPr>
          <a:xfrm>
            <a:off x="227917" y="202675"/>
            <a:ext cx="6163456" cy="1022810"/>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solidFill>
                  <a:schemeClr val="accent1">
                    <a:lumMod val="50000"/>
                  </a:schemeClr>
                </a:solidFill>
                <a:latin typeface="Algerian" panose="04020705040A02060702" pitchFamily="82" charset="0"/>
              </a:rPr>
              <a:t>Modules and system interface</a:t>
            </a:r>
            <a:endParaRPr lang="en-US" dirty="0">
              <a:solidFill>
                <a:schemeClr val="accent1">
                  <a:lumMod val="50000"/>
                </a:schemeClr>
              </a:solidFill>
              <a:latin typeface="Algerian" panose="04020705040A02060702" pitchFamily="82" charset="0"/>
            </a:endParaRPr>
          </a:p>
        </p:txBody>
      </p:sp>
      <p:sp>
        <p:nvSpPr>
          <p:cNvPr id="3" name="Title 2">
            <a:extLst>
              <a:ext uri="{FF2B5EF4-FFF2-40B4-BE49-F238E27FC236}">
                <a16:creationId xmlns:a16="http://schemas.microsoft.com/office/drawing/2014/main" xmlns="" id="{FDCF3A26-7280-38E6-CFF7-8876EB11BF53}"/>
              </a:ext>
            </a:extLst>
          </p:cNvPr>
          <p:cNvSpPr txBox="1">
            <a:spLocks/>
          </p:cNvSpPr>
          <p:nvPr/>
        </p:nvSpPr>
        <p:spPr>
          <a:xfrm>
            <a:off x="2171305" y="2549106"/>
            <a:ext cx="3176833" cy="400283"/>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solidFill>
                  <a:schemeClr val="accent1">
                    <a:lumMod val="50000"/>
                  </a:schemeClr>
                </a:solidFill>
                <a:latin typeface="Algerian" panose="04020705040A02060702" pitchFamily="82" charset="0"/>
              </a:rPr>
              <a:t>Homepage</a:t>
            </a:r>
            <a:endParaRPr lang="en-US" sz="3200" dirty="0">
              <a:solidFill>
                <a:schemeClr val="accent1">
                  <a:lumMod val="50000"/>
                </a:schemeClr>
              </a:solidFill>
              <a:latin typeface="Algerian" panose="04020705040A02060702" pitchFamily="82" charset="0"/>
            </a:endParaRPr>
          </a:p>
        </p:txBody>
      </p:sp>
      <p:pic>
        <p:nvPicPr>
          <p:cNvPr id="5" name="Picture 4">
            <a:extLst>
              <a:ext uri="{FF2B5EF4-FFF2-40B4-BE49-F238E27FC236}">
                <a16:creationId xmlns:a16="http://schemas.microsoft.com/office/drawing/2014/main" xmlns="" id="{7F681B0D-9283-5745-E2BA-41B30298EA27}"/>
              </a:ext>
            </a:extLst>
          </p:cNvPr>
          <p:cNvPicPr>
            <a:picLocks noChangeAspect="1"/>
          </p:cNvPicPr>
          <p:nvPr/>
        </p:nvPicPr>
        <p:blipFill>
          <a:blip r:embed="rId2"/>
          <a:stretch>
            <a:fillRect/>
          </a:stretch>
        </p:blipFill>
        <p:spPr>
          <a:xfrm>
            <a:off x="4971066" y="799389"/>
            <a:ext cx="6993017" cy="2990186"/>
          </a:xfrm>
          <a:prstGeom prst="rect">
            <a:avLst/>
          </a:prstGeom>
        </p:spPr>
      </p:pic>
      <p:pic>
        <p:nvPicPr>
          <p:cNvPr id="6" name="Picture 5">
            <a:extLst>
              <a:ext uri="{FF2B5EF4-FFF2-40B4-BE49-F238E27FC236}">
                <a16:creationId xmlns:a16="http://schemas.microsoft.com/office/drawing/2014/main" xmlns="" id="{D11705C6-8296-AADB-86AC-F727E68C2D6C}"/>
              </a:ext>
            </a:extLst>
          </p:cNvPr>
          <p:cNvPicPr>
            <a:picLocks noChangeAspect="1"/>
          </p:cNvPicPr>
          <p:nvPr/>
        </p:nvPicPr>
        <p:blipFill>
          <a:blip r:embed="rId3"/>
          <a:stretch>
            <a:fillRect/>
          </a:stretch>
        </p:blipFill>
        <p:spPr>
          <a:xfrm>
            <a:off x="130545" y="3908611"/>
            <a:ext cx="6163456" cy="2831556"/>
          </a:xfrm>
          <a:prstGeom prst="rect">
            <a:avLst/>
          </a:prstGeom>
        </p:spPr>
      </p:pic>
      <p:sp>
        <p:nvSpPr>
          <p:cNvPr id="7" name="Title 2">
            <a:extLst>
              <a:ext uri="{FF2B5EF4-FFF2-40B4-BE49-F238E27FC236}">
                <a16:creationId xmlns:a16="http://schemas.microsoft.com/office/drawing/2014/main" xmlns="" id="{33DC3C15-3E93-954A-38FE-C6B724F6FBC4}"/>
              </a:ext>
            </a:extLst>
          </p:cNvPr>
          <p:cNvSpPr txBox="1">
            <a:spLocks/>
          </p:cNvSpPr>
          <p:nvPr/>
        </p:nvSpPr>
        <p:spPr>
          <a:xfrm>
            <a:off x="6209122" y="5124247"/>
            <a:ext cx="3176833" cy="400283"/>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solidFill>
                  <a:schemeClr val="accent1">
                    <a:lumMod val="50000"/>
                  </a:schemeClr>
                </a:solidFill>
                <a:latin typeface="Algerian" panose="04020705040A02060702" pitchFamily="82" charset="0"/>
              </a:rPr>
              <a:t>About section</a:t>
            </a:r>
            <a:endParaRPr lang="en-US" sz="3200" dirty="0">
              <a:solidFill>
                <a:schemeClr val="accent1">
                  <a:lumMod val="50000"/>
                </a:schemeClr>
              </a:solidFill>
              <a:latin typeface="Algerian" panose="04020705040A02060702" pitchFamily="82" charset="0"/>
            </a:endParaRPr>
          </a:p>
        </p:txBody>
      </p:sp>
    </p:spTree>
    <p:extLst>
      <p:ext uri="{BB962C8B-B14F-4D97-AF65-F5344CB8AC3E}">
        <p14:creationId xmlns:p14="http://schemas.microsoft.com/office/powerpoint/2010/main" val="2965069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3C6D360E-45E1-BE5E-BBA1-B9C19C02F957}"/>
              </a:ext>
            </a:extLst>
          </p:cNvPr>
          <p:cNvSpPr txBox="1">
            <a:spLocks/>
          </p:cNvSpPr>
          <p:nvPr/>
        </p:nvSpPr>
        <p:spPr>
          <a:xfrm>
            <a:off x="227917" y="202675"/>
            <a:ext cx="6163456" cy="1022810"/>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solidFill>
                  <a:schemeClr val="accent1">
                    <a:lumMod val="50000"/>
                  </a:schemeClr>
                </a:solidFill>
                <a:latin typeface="Algerian" panose="04020705040A02060702" pitchFamily="82" charset="0"/>
              </a:rPr>
              <a:t>Modules and system interface</a:t>
            </a:r>
            <a:endParaRPr lang="en-US" dirty="0">
              <a:solidFill>
                <a:schemeClr val="accent1">
                  <a:lumMod val="50000"/>
                </a:schemeClr>
              </a:solidFill>
              <a:latin typeface="Algerian" panose="04020705040A02060702" pitchFamily="82" charset="0"/>
            </a:endParaRPr>
          </a:p>
        </p:txBody>
      </p:sp>
      <p:sp>
        <p:nvSpPr>
          <p:cNvPr id="3" name="Title 2">
            <a:extLst>
              <a:ext uri="{FF2B5EF4-FFF2-40B4-BE49-F238E27FC236}">
                <a16:creationId xmlns:a16="http://schemas.microsoft.com/office/drawing/2014/main" xmlns="" id="{FDCF3A26-7280-38E6-CFF7-8876EB11BF53}"/>
              </a:ext>
            </a:extLst>
          </p:cNvPr>
          <p:cNvSpPr txBox="1">
            <a:spLocks/>
          </p:cNvSpPr>
          <p:nvPr/>
        </p:nvSpPr>
        <p:spPr>
          <a:xfrm>
            <a:off x="1655240" y="5182289"/>
            <a:ext cx="3176833" cy="400283"/>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solidFill>
                  <a:schemeClr val="accent1">
                    <a:lumMod val="50000"/>
                  </a:schemeClr>
                </a:solidFill>
                <a:latin typeface="Algerian" panose="04020705040A02060702" pitchFamily="82" charset="0"/>
              </a:rPr>
              <a:t>notice</a:t>
            </a:r>
            <a:endParaRPr lang="en-US" sz="3200" dirty="0">
              <a:solidFill>
                <a:schemeClr val="accent1">
                  <a:lumMod val="50000"/>
                </a:schemeClr>
              </a:solidFill>
              <a:latin typeface="Algerian" panose="04020705040A02060702" pitchFamily="82" charset="0"/>
            </a:endParaRPr>
          </a:p>
        </p:txBody>
      </p:sp>
      <p:sp>
        <p:nvSpPr>
          <p:cNvPr id="7" name="Title 2">
            <a:extLst>
              <a:ext uri="{FF2B5EF4-FFF2-40B4-BE49-F238E27FC236}">
                <a16:creationId xmlns:a16="http://schemas.microsoft.com/office/drawing/2014/main" xmlns="" id="{33DC3C15-3E93-954A-38FE-C6B724F6FBC4}"/>
              </a:ext>
            </a:extLst>
          </p:cNvPr>
          <p:cNvSpPr txBox="1">
            <a:spLocks/>
          </p:cNvSpPr>
          <p:nvPr/>
        </p:nvSpPr>
        <p:spPr>
          <a:xfrm>
            <a:off x="7795252" y="3813825"/>
            <a:ext cx="3176833" cy="400283"/>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solidFill>
                  <a:schemeClr val="accent1">
                    <a:lumMod val="50000"/>
                  </a:schemeClr>
                </a:solidFill>
                <a:latin typeface="Algerian" panose="04020705040A02060702" pitchFamily="82" charset="0"/>
              </a:rPr>
              <a:t>Hall list</a:t>
            </a:r>
            <a:endParaRPr lang="en-US" sz="3200" dirty="0">
              <a:solidFill>
                <a:schemeClr val="accent1">
                  <a:lumMod val="50000"/>
                </a:schemeClr>
              </a:solidFill>
              <a:latin typeface="Algerian" panose="04020705040A02060702" pitchFamily="82" charset="0"/>
            </a:endParaRPr>
          </a:p>
        </p:txBody>
      </p:sp>
      <p:pic>
        <p:nvPicPr>
          <p:cNvPr id="4" name="Picture 3">
            <a:extLst>
              <a:ext uri="{FF2B5EF4-FFF2-40B4-BE49-F238E27FC236}">
                <a16:creationId xmlns:a16="http://schemas.microsoft.com/office/drawing/2014/main" xmlns="" id="{2B33251B-BBF8-5254-6648-74D535C90859}"/>
              </a:ext>
            </a:extLst>
          </p:cNvPr>
          <p:cNvPicPr>
            <a:picLocks noChangeAspect="1"/>
          </p:cNvPicPr>
          <p:nvPr/>
        </p:nvPicPr>
        <p:blipFill rotWithShape="1">
          <a:blip r:embed="rId2"/>
          <a:srcRect b="44061"/>
          <a:stretch/>
        </p:blipFill>
        <p:spPr>
          <a:xfrm>
            <a:off x="6741001" y="378161"/>
            <a:ext cx="5063662" cy="3177836"/>
          </a:xfrm>
          <a:prstGeom prst="rect">
            <a:avLst/>
          </a:prstGeom>
        </p:spPr>
      </p:pic>
      <p:pic>
        <p:nvPicPr>
          <p:cNvPr id="8" name="Picture 7">
            <a:extLst>
              <a:ext uri="{FF2B5EF4-FFF2-40B4-BE49-F238E27FC236}">
                <a16:creationId xmlns:a16="http://schemas.microsoft.com/office/drawing/2014/main" xmlns="" id="{51BAA4F3-C4AA-9922-CDD9-C7B83839DE60}"/>
              </a:ext>
            </a:extLst>
          </p:cNvPr>
          <p:cNvPicPr>
            <a:picLocks noChangeAspect="1"/>
          </p:cNvPicPr>
          <p:nvPr/>
        </p:nvPicPr>
        <p:blipFill>
          <a:blip r:embed="rId3"/>
          <a:stretch>
            <a:fillRect/>
          </a:stretch>
        </p:blipFill>
        <p:spPr>
          <a:xfrm>
            <a:off x="227916" y="2366904"/>
            <a:ext cx="6312100" cy="2685863"/>
          </a:xfrm>
          <a:prstGeom prst="rect">
            <a:avLst/>
          </a:prstGeom>
        </p:spPr>
      </p:pic>
    </p:spTree>
    <p:extLst>
      <p:ext uri="{BB962C8B-B14F-4D97-AF65-F5344CB8AC3E}">
        <p14:creationId xmlns:p14="http://schemas.microsoft.com/office/powerpoint/2010/main" val="2859584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3C6D360E-45E1-BE5E-BBA1-B9C19C02F957}"/>
              </a:ext>
            </a:extLst>
          </p:cNvPr>
          <p:cNvSpPr txBox="1">
            <a:spLocks/>
          </p:cNvSpPr>
          <p:nvPr/>
        </p:nvSpPr>
        <p:spPr>
          <a:xfrm>
            <a:off x="227917" y="202675"/>
            <a:ext cx="6163456" cy="1022810"/>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solidFill>
                  <a:schemeClr val="accent1">
                    <a:lumMod val="50000"/>
                  </a:schemeClr>
                </a:solidFill>
                <a:latin typeface="Algerian" panose="04020705040A02060702" pitchFamily="82" charset="0"/>
              </a:rPr>
              <a:t>Modules and system interface</a:t>
            </a:r>
            <a:endParaRPr lang="en-US" dirty="0">
              <a:solidFill>
                <a:schemeClr val="accent1">
                  <a:lumMod val="50000"/>
                </a:schemeClr>
              </a:solidFill>
              <a:latin typeface="Algerian" panose="04020705040A02060702" pitchFamily="82" charset="0"/>
            </a:endParaRPr>
          </a:p>
        </p:txBody>
      </p:sp>
      <p:sp>
        <p:nvSpPr>
          <p:cNvPr id="3" name="Title 2">
            <a:extLst>
              <a:ext uri="{FF2B5EF4-FFF2-40B4-BE49-F238E27FC236}">
                <a16:creationId xmlns:a16="http://schemas.microsoft.com/office/drawing/2014/main" xmlns="" id="{FDCF3A26-7280-38E6-CFF7-8876EB11BF53}"/>
              </a:ext>
            </a:extLst>
          </p:cNvPr>
          <p:cNvSpPr txBox="1">
            <a:spLocks/>
          </p:cNvSpPr>
          <p:nvPr/>
        </p:nvSpPr>
        <p:spPr>
          <a:xfrm>
            <a:off x="1791093" y="6033350"/>
            <a:ext cx="3176833" cy="400283"/>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solidFill>
                  <a:schemeClr val="accent1">
                    <a:lumMod val="50000"/>
                  </a:schemeClr>
                </a:solidFill>
                <a:latin typeface="Algerian" panose="04020705040A02060702" pitchFamily="82" charset="0"/>
              </a:rPr>
              <a:t>gallery</a:t>
            </a:r>
            <a:endParaRPr lang="en-US" sz="3200" dirty="0">
              <a:solidFill>
                <a:schemeClr val="accent1">
                  <a:lumMod val="50000"/>
                </a:schemeClr>
              </a:solidFill>
              <a:latin typeface="Algerian" panose="04020705040A02060702" pitchFamily="82" charset="0"/>
            </a:endParaRPr>
          </a:p>
        </p:txBody>
      </p:sp>
      <p:sp>
        <p:nvSpPr>
          <p:cNvPr id="7" name="Title 2">
            <a:extLst>
              <a:ext uri="{FF2B5EF4-FFF2-40B4-BE49-F238E27FC236}">
                <a16:creationId xmlns:a16="http://schemas.microsoft.com/office/drawing/2014/main" xmlns="" id="{33DC3C15-3E93-954A-38FE-C6B724F6FBC4}"/>
              </a:ext>
            </a:extLst>
          </p:cNvPr>
          <p:cNvSpPr txBox="1">
            <a:spLocks/>
          </p:cNvSpPr>
          <p:nvPr/>
        </p:nvSpPr>
        <p:spPr>
          <a:xfrm>
            <a:off x="7788112" y="5529827"/>
            <a:ext cx="3176833" cy="858261"/>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solidFill>
                  <a:schemeClr val="accent1">
                    <a:lumMod val="50000"/>
                  </a:schemeClr>
                </a:solidFill>
                <a:latin typeface="Algerian" panose="04020705040A02060702" pitchFamily="82" charset="0"/>
              </a:rPr>
              <a:t>Contact and message</a:t>
            </a:r>
            <a:endParaRPr lang="en-US" sz="3200" dirty="0">
              <a:solidFill>
                <a:schemeClr val="accent1">
                  <a:lumMod val="50000"/>
                </a:schemeClr>
              </a:solidFill>
              <a:latin typeface="Algerian" panose="04020705040A02060702" pitchFamily="82" charset="0"/>
            </a:endParaRPr>
          </a:p>
        </p:txBody>
      </p:sp>
      <p:pic>
        <p:nvPicPr>
          <p:cNvPr id="5" name="Picture 4">
            <a:extLst>
              <a:ext uri="{FF2B5EF4-FFF2-40B4-BE49-F238E27FC236}">
                <a16:creationId xmlns:a16="http://schemas.microsoft.com/office/drawing/2014/main" xmlns="" id="{FD3683D1-9C46-61AB-E08B-B1A3B34F5F0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973" y="1500020"/>
            <a:ext cx="5953027" cy="4458937"/>
          </a:xfrm>
          <a:prstGeom prst="rect">
            <a:avLst/>
          </a:prstGeom>
          <a:noFill/>
          <a:ln>
            <a:noFill/>
          </a:ln>
        </p:spPr>
      </p:pic>
      <p:pic>
        <p:nvPicPr>
          <p:cNvPr id="6" name="Picture 5">
            <a:extLst>
              <a:ext uri="{FF2B5EF4-FFF2-40B4-BE49-F238E27FC236}">
                <a16:creationId xmlns:a16="http://schemas.microsoft.com/office/drawing/2014/main" xmlns="" id="{391D22D2-0493-6D67-9B8E-41770061BC6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5959" y="106009"/>
            <a:ext cx="5565626" cy="5045547"/>
          </a:xfrm>
          <a:prstGeom prst="rect">
            <a:avLst/>
          </a:prstGeom>
          <a:noFill/>
          <a:ln>
            <a:noFill/>
          </a:ln>
        </p:spPr>
      </p:pic>
    </p:spTree>
    <p:extLst>
      <p:ext uri="{BB962C8B-B14F-4D97-AF65-F5344CB8AC3E}">
        <p14:creationId xmlns:p14="http://schemas.microsoft.com/office/powerpoint/2010/main" val="1397375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3C6D360E-45E1-BE5E-BBA1-B9C19C02F957}"/>
              </a:ext>
            </a:extLst>
          </p:cNvPr>
          <p:cNvSpPr txBox="1">
            <a:spLocks/>
          </p:cNvSpPr>
          <p:nvPr/>
        </p:nvSpPr>
        <p:spPr>
          <a:xfrm>
            <a:off x="0" y="73783"/>
            <a:ext cx="6163456" cy="1022810"/>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solidFill>
                  <a:schemeClr val="accent1">
                    <a:lumMod val="50000"/>
                  </a:schemeClr>
                </a:solidFill>
                <a:latin typeface="Algerian" panose="04020705040A02060702" pitchFamily="82" charset="0"/>
              </a:rPr>
              <a:t>Modules and system interface</a:t>
            </a:r>
            <a:endParaRPr lang="en-US" dirty="0">
              <a:solidFill>
                <a:schemeClr val="accent1">
                  <a:lumMod val="50000"/>
                </a:schemeClr>
              </a:solidFill>
              <a:latin typeface="Algerian" panose="04020705040A02060702" pitchFamily="82" charset="0"/>
            </a:endParaRPr>
          </a:p>
        </p:txBody>
      </p:sp>
      <p:sp>
        <p:nvSpPr>
          <p:cNvPr id="3" name="Title 2">
            <a:extLst>
              <a:ext uri="{FF2B5EF4-FFF2-40B4-BE49-F238E27FC236}">
                <a16:creationId xmlns:a16="http://schemas.microsoft.com/office/drawing/2014/main" xmlns="" id="{FDCF3A26-7280-38E6-CFF7-8876EB11BF53}"/>
              </a:ext>
            </a:extLst>
          </p:cNvPr>
          <p:cNvSpPr txBox="1">
            <a:spLocks/>
          </p:cNvSpPr>
          <p:nvPr/>
        </p:nvSpPr>
        <p:spPr>
          <a:xfrm>
            <a:off x="6315197" y="5924088"/>
            <a:ext cx="3176833" cy="400283"/>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solidFill>
                  <a:schemeClr val="accent1">
                    <a:lumMod val="50000"/>
                  </a:schemeClr>
                </a:solidFill>
                <a:latin typeface="Algerian" panose="04020705040A02060702" pitchFamily="82" charset="0"/>
              </a:rPr>
              <a:t>Student list</a:t>
            </a:r>
            <a:endParaRPr lang="en-US" sz="3200" dirty="0">
              <a:solidFill>
                <a:schemeClr val="accent1">
                  <a:lumMod val="50000"/>
                </a:schemeClr>
              </a:solidFill>
              <a:latin typeface="Algerian" panose="04020705040A02060702" pitchFamily="82" charset="0"/>
            </a:endParaRPr>
          </a:p>
        </p:txBody>
      </p:sp>
      <p:sp>
        <p:nvSpPr>
          <p:cNvPr id="7" name="Title 2">
            <a:extLst>
              <a:ext uri="{FF2B5EF4-FFF2-40B4-BE49-F238E27FC236}">
                <a16:creationId xmlns:a16="http://schemas.microsoft.com/office/drawing/2014/main" xmlns="" id="{33DC3C15-3E93-954A-38FE-C6B724F6FBC4}"/>
              </a:ext>
            </a:extLst>
          </p:cNvPr>
          <p:cNvSpPr txBox="1">
            <a:spLocks/>
          </p:cNvSpPr>
          <p:nvPr/>
        </p:nvSpPr>
        <p:spPr>
          <a:xfrm>
            <a:off x="2564138" y="2416425"/>
            <a:ext cx="2373983" cy="858261"/>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solidFill>
                  <a:schemeClr val="accent1">
                    <a:lumMod val="50000"/>
                  </a:schemeClr>
                </a:solidFill>
                <a:latin typeface="Algerian" panose="04020705040A02060702" pitchFamily="82" charset="0"/>
              </a:rPr>
              <a:t>Admin dashboard</a:t>
            </a:r>
            <a:endParaRPr lang="en-US" sz="3200" dirty="0">
              <a:solidFill>
                <a:schemeClr val="accent1">
                  <a:lumMod val="50000"/>
                </a:schemeClr>
              </a:solidFill>
              <a:latin typeface="Algerian" panose="04020705040A02060702" pitchFamily="82" charset="0"/>
            </a:endParaRPr>
          </a:p>
        </p:txBody>
      </p:sp>
      <p:pic>
        <p:nvPicPr>
          <p:cNvPr id="6" name="Picture 5">
            <a:extLst>
              <a:ext uri="{FF2B5EF4-FFF2-40B4-BE49-F238E27FC236}">
                <a16:creationId xmlns:a16="http://schemas.microsoft.com/office/drawing/2014/main" xmlns="" id="{4FC48B8D-0117-2446-898B-08E4775FC548}"/>
              </a:ext>
            </a:extLst>
          </p:cNvPr>
          <p:cNvPicPr>
            <a:picLocks noChangeAspect="1"/>
          </p:cNvPicPr>
          <p:nvPr/>
        </p:nvPicPr>
        <p:blipFill>
          <a:blip r:embed="rId2"/>
          <a:stretch>
            <a:fillRect/>
          </a:stretch>
        </p:blipFill>
        <p:spPr>
          <a:xfrm>
            <a:off x="135117" y="3695307"/>
            <a:ext cx="6349757" cy="3035593"/>
          </a:xfrm>
          <a:prstGeom prst="rect">
            <a:avLst/>
          </a:prstGeom>
        </p:spPr>
      </p:pic>
      <p:pic>
        <p:nvPicPr>
          <p:cNvPr id="9" name="Picture 8">
            <a:extLst>
              <a:ext uri="{FF2B5EF4-FFF2-40B4-BE49-F238E27FC236}">
                <a16:creationId xmlns:a16="http://schemas.microsoft.com/office/drawing/2014/main" xmlns="" id="{A1FCB0A6-6698-DF83-BC51-007E3DC47E29}"/>
              </a:ext>
            </a:extLst>
          </p:cNvPr>
          <p:cNvPicPr>
            <a:picLocks noChangeAspect="1"/>
          </p:cNvPicPr>
          <p:nvPr/>
        </p:nvPicPr>
        <p:blipFill>
          <a:blip r:embed="rId3"/>
          <a:stretch>
            <a:fillRect/>
          </a:stretch>
        </p:blipFill>
        <p:spPr>
          <a:xfrm>
            <a:off x="5118755" y="589939"/>
            <a:ext cx="6988404" cy="2973393"/>
          </a:xfrm>
          <a:prstGeom prst="rect">
            <a:avLst/>
          </a:prstGeom>
        </p:spPr>
      </p:pic>
    </p:spTree>
    <p:extLst>
      <p:ext uri="{BB962C8B-B14F-4D97-AF65-F5344CB8AC3E}">
        <p14:creationId xmlns:p14="http://schemas.microsoft.com/office/powerpoint/2010/main" val="396513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3C6D360E-45E1-BE5E-BBA1-B9C19C02F957}"/>
              </a:ext>
            </a:extLst>
          </p:cNvPr>
          <p:cNvSpPr txBox="1">
            <a:spLocks/>
          </p:cNvSpPr>
          <p:nvPr/>
        </p:nvSpPr>
        <p:spPr>
          <a:xfrm>
            <a:off x="0" y="73783"/>
            <a:ext cx="6163456" cy="1022810"/>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solidFill>
                  <a:schemeClr val="accent1">
                    <a:lumMod val="50000"/>
                  </a:schemeClr>
                </a:solidFill>
                <a:latin typeface="Algerian" panose="04020705040A02060702" pitchFamily="82" charset="0"/>
              </a:rPr>
              <a:t>Modules and system interface</a:t>
            </a:r>
            <a:endParaRPr lang="en-US" dirty="0">
              <a:solidFill>
                <a:schemeClr val="accent1">
                  <a:lumMod val="50000"/>
                </a:schemeClr>
              </a:solidFill>
              <a:latin typeface="Algerian" panose="04020705040A02060702" pitchFamily="82" charset="0"/>
            </a:endParaRPr>
          </a:p>
        </p:txBody>
      </p:sp>
      <p:sp>
        <p:nvSpPr>
          <p:cNvPr id="3" name="Title 2">
            <a:extLst>
              <a:ext uri="{FF2B5EF4-FFF2-40B4-BE49-F238E27FC236}">
                <a16:creationId xmlns:a16="http://schemas.microsoft.com/office/drawing/2014/main" xmlns="" id="{FDCF3A26-7280-38E6-CFF7-8876EB11BF53}"/>
              </a:ext>
            </a:extLst>
          </p:cNvPr>
          <p:cNvSpPr txBox="1">
            <a:spLocks/>
          </p:cNvSpPr>
          <p:nvPr/>
        </p:nvSpPr>
        <p:spPr>
          <a:xfrm>
            <a:off x="7719792" y="6193815"/>
            <a:ext cx="2395170" cy="400283"/>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solidFill>
                  <a:schemeClr val="accent1">
                    <a:lumMod val="50000"/>
                  </a:schemeClr>
                </a:solidFill>
                <a:latin typeface="Algerian" panose="04020705040A02060702" pitchFamily="82" charset="0"/>
              </a:rPr>
              <a:t>Staff list</a:t>
            </a:r>
            <a:endParaRPr lang="en-US" sz="3200" dirty="0">
              <a:solidFill>
                <a:schemeClr val="accent1">
                  <a:lumMod val="50000"/>
                </a:schemeClr>
              </a:solidFill>
              <a:latin typeface="Algerian" panose="04020705040A02060702" pitchFamily="82" charset="0"/>
            </a:endParaRPr>
          </a:p>
        </p:txBody>
      </p:sp>
      <p:sp>
        <p:nvSpPr>
          <p:cNvPr id="7" name="Title 2">
            <a:extLst>
              <a:ext uri="{FF2B5EF4-FFF2-40B4-BE49-F238E27FC236}">
                <a16:creationId xmlns:a16="http://schemas.microsoft.com/office/drawing/2014/main" xmlns="" id="{33DC3C15-3E93-954A-38FE-C6B724F6FBC4}"/>
              </a:ext>
            </a:extLst>
          </p:cNvPr>
          <p:cNvSpPr txBox="1">
            <a:spLocks/>
          </p:cNvSpPr>
          <p:nvPr/>
        </p:nvSpPr>
        <p:spPr>
          <a:xfrm>
            <a:off x="2121080" y="2729531"/>
            <a:ext cx="2373983" cy="858261"/>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solidFill>
                  <a:schemeClr val="accent1">
                    <a:lumMod val="50000"/>
                  </a:schemeClr>
                </a:solidFill>
                <a:latin typeface="Algerian" panose="04020705040A02060702" pitchFamily="82" charset="0"/>
              </a:rPr>
              <a:t>Faculty list</a:t>
            </a:r>
            <a:endParaRPr lang="en-US" sz="3200" dirty="0">
              <a:solidFill>
                <a:schemeClr val="accent1">
                  <a:lumMod val="50000"/>
                </a:schemeClr>
              </a:solidFill>
              <a:latin typeface="Algerian" panose="04020705040A02060702" pitchFamily="82" charset="0"/>
            </a:endParaRPr>
          </a:p>
        </p:txBody>
      </p:sp>
      <p:pic>
        <p:nvPicPr>
          <p:cNvPr id="9" name="Picture 8">
            <a:extLst>
              <a:ext uri="{FF2B5EF4-FFF2-40B4-BE49-F238E27FC236}">
                <a16:creationId xmlns:a16="http://schemas.microsoft.com/office/drawing/2014/main" xmlns="" id="{54B04493-F82F-6940-4554-151EB28FEEC9}"/>
              </a:ext>
            </a:extLst>
          </p:cNvPr>
          <p:cNvPicPr>
            <a:picLocks noChangeAspect="1"/>
          </p:cNvPicPr>
          <p:nvPr/>
        </p:nvPicPr>
        <p:blipFill>
          <a:blip r:embed="rId2"/>
          <a:stretch>
            <a:fillRect/>
          </a:stretch>
        </p:blipFill>
        <p:spPr>
          <a:xfrm>
            <a:off x="4572000" y="1034014"/>
            <a:ext cx="7510610" cy="2553778"/>
          </a:xfrm>
          <a:prstGeom prst="rect">
            <a:avLst/>
          </a:prstGeom>
        </p:spPr>
      </p:pic>
      <p:pic>
        <p:nvPicPr>
          <p:cNvPr id="10" name="Picture 9">
            <a:extLst>
              <a:ext uri="{FF2B5EF4-FFF2-40B4-BE49-F238E27FC236}">
                <a16:creationId xmlns:a16="http://schemas.microsoft.com/office/drawing/2014/main" xmlns="" id="{0BC04128-99C0-B9D6-BBBD-24845F7E2B23}"/>
              </a:ext>
            </a:extLst>
          </p:cNvPr>
          <p:cNvPicPr>
            <a:picLocks noChangeAspect="1"/>
          </p:cNvPicPr>
          <p:nvPr/>
        </p:nvPicPr>
        <p:blipFill>
          <a:blip r:embed="rId3"/>
          <a:stretch>
            <a:fillRect/>
          </a:stretch>
        </p:blipFill>
        <p:spPr>
          <a:xfrm>
            <a:off x="203036" y="3902758"/>
            <a:ext cx="7385542" cy="2713843"/>
          </a:xfrm>
          <a:prstGeom prst="rect">
            <a:avLst/>
          </a:prstGeom>
        </p:spPr>
      </p:pic>
    </p:spTree>
    <p:extLst>
      <p:ext uri="{BB962C8B-B14F-4D97-AF65-F5344CB8AC3E}">
        <p14:creationId xmlns:p14="http://schemas.microsoft.com/office/powerpoint/2010/main" val="478119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5AAC8D4-3102-1046-3CDF-F8C434CB8BE2}"/>
              </a:ext>
            </a:extLst>
          </p:cNvPr>
          <p:cNvSpPr txBox="1"/>
          <p:nvPr/>
        </p:nvSpPr>
        <p:spPr>
          <a:xfrm>
            <a:off x="2658356" y="3749512"/>
            <a:ext cx="6297107" cy="2092881"/>
          </a:xfrm>
          <a:prstGeom prst="rect">
            <a:avLst/>
          </a:prstGeom>
          <a:noFill/>
        </p:spPr>
        <p:txBody>
          <a:bodyPr wrap="square" rtlCol="0">
            <a:spAutoFit/>
          </a:bodyPr>
          <a:lstStyle/>
          <a:p>
            <a:pPr algn="ctr">
              <a:spcBef>
                <a:spcPts val="600"/>
              </a:spcBef>
              <a:spcAft>
                <a:spcPts val="600"/>
              </a:spcAft>
            </a:pPr>
            <a:r>
              <a:rPr lang="en-US" sz="2800" b="1" u="sng" dirty="0">
                <a:solidFill>
                  <a:schemeClr val="accent1">
                    <a:lumMod val="50000"/>
                  </a:schemeClr>
                </a:solidFill>
                <a:latin typeface="Algerian" panose="04020705040A02060702" pitchFamily="82" charset="0"/>
              </a:rPr>
              <a:t>FAHIMA TABASSUM</a:t>
            </a:r>
            <a:endParaRPr lang="en-GB" sz="2800" b="1" u="sng" dirty="0">
              <a:solidFill>
                <a:schemeClr val="bg1">
                  <a:alpha val="70000"/>
                </a:schemeClr>
              </a:solidFill>
              <a:latin typeface="Times New Roman" panose="02020603050405020304" pitchFamily="18" charset="0"/>
              <a:cs typeface="Times New Roman" panose="02020603050405020304" pitchFamily="18" charset="0"/>
            </a:endParaRPr>
          </a:p>
          <a:p>
            <a:pPr algn="ctr">
              <a:spcBef>
                <a:spcPts val="600"/>
              </a:spcBef>
              <a:spcAft>
                <a:spcPts val="600"/>
              </a:spcAft>
            </a:pPr>
            <a:r>
              <a:rPr lang="en-GB" sz="2400" b="1" dirty="0">
                <a:solidFill>
                  <a:schemeClr val="bg1">
                    <a:alpha val="70000"/>
                  </a:schemeClr>
                </a:solidFill>
                <a:latin typeface="Times New Roman" panose="02020603050405020304" pitchFamily="18" charset="0"/>
                <a:cs typeface="Times New Roman" panose="02020603050405020304" pitchFamily="18" charset="0"/>
              </a:rPr>
              <a:t>Professor</a:t>
            </a:r>
          </a:p>
          <a:p>
            <a:pPr algn="ctr">
              <a:spcBef>
                <a:spcPts val="600"/>
              </a:spcBef>
              <a:spcAft>
                <a:spcPts val="600"/>
              </a:spcAft>
            </a:pPr>
            <a:r>
              <a:rPr lang="en-GB" sz="2400" b="1" dirty="0">
                <a:solidFill>
                  <a:schemeClr val="bg1">
                    <a:alpha val="70000"/>
                  </a:schemeClr>
                </a:solidFill>
                <a:latin typeface="Times New Roman" panose="02020603050405020304" pitchFamily="18" charset="0"/>
                <a:cs typeface="Times New Roman" panose="02020603050405020304" pitchFamily="18" charset="0"/>
              </a:rPr>
              <a:t>Institute of Information Technology</a:t>
            </a:r>
          </a:p>
          <a:p>
            <a:pPr algn="ctr">
              <a:spcBef>
                <a:spcPts val="600"/>
              </a:spcBef>
              <a:spcAft>
                <a:spcPts val="600"/>
              </a:spcAft>
            </a:pPr>
            <a:r>
              <a:rPr lang="en-GB" sz="2400" b="1" dirty="0">
                <a:solidFill>
                  <a:schemeClr val="bg1">
                    <a:alpha val="70000"/>
                  </a:schemeClr>
                </a:solidFill>
                <a:latin typeface="Times New Roman" panose="02020603050405020304" pitchFamily="18" charset="0"/>
                <a:cs typeface="Times New Roman" panose="02020603050405020304" pitchFamily="18" charset="0"/>
              </a:rPr>
              <a:t>Jahangirnagar University</a:t>
            </a:r>
          </a:p>
        </p:txBody>
      </p:sp>
      <p:sp>
        <p:nvSpPr>
          <p:cNvPr id="5" name="Title 2">
            <a:extLst>
              <a:ext uri="{FF2B5EF4-FFF2-40B4-BE49-F238E27FC236}">
                <a16:creationId xmlns:a16="http://schemas.microsoft.com/office/drawing/2014/main" xmlns="" id="{65EEF91A-13FA-B478-8E8E-6B307E2EC175}"/>
              </a:ext>
            </a:extLst>
          </p:cNvPr>
          <p:cNvSpPr txBox="1">
            <a:spLocks/>
          </p:cNvSpPr>
          <p:nvPr/>
        </p:nvSpPr>
        <p:spPr>
          <a:xfrm>
            <a:off x="0" y="1515359"/>
            <a:ext cx="7400041" cy="1593130"/>
          </a:xfrm>
          <a:prstGeom prst="rect">
            <a:avLst/>
          </a:prstGeom>
        </p:spPr>
        <p:txBody>
          <a:bodyPr anchor="ctr">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a:solidFill>
                  <a:schemeClr val="accent1">
                    <a:lumMod val="50000"/>
                  </a:schemeClr>
                </a:solidFill>
                <a:latin typeface="Algerian" panose="04020705040A02060702" pitchFamily="82" charset="0"/>
              </a:rPr>
              <a:t>Project supervisor</a:t>
            </a:r>
          </a:p>
        </p:txBody>
      </p:sp>
    </p:spTree>
    <p:extLst>
      <p:ext uri="{BB962C8B-B14F-4D97-AF65-F5344CB8AC3E}">
        <p14:creationId xmlns:p14="http://schemas.microsoft.com/office/powerpoint/2010/main" val="539581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3C6D360E-45E1-BE5E-BBA1-B9C19C02F957}"/>
              </a:ext>
            </a:extLst>
          </p:cNvPr>
          <p:cNvSpPr txBox="1">
            <a:spLocks/>
          </p:cNvSpPr>
          <p:nvPr/>
        </p:nvSpPr>
        <p:spPr>
          <a:xfrm>
            <a:off x="0" y="73783"/>
            <a:ext cx="6163456" cy="1022810"/>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solidFill>
                  <a:schemeClr val="accent1">
                    <a:lumMod val="50000"/>
                  </a:schemeClr>
                </a:solidFill>
                <a:latin typeface="Algerian" panose="04020705040A02060702" pitchFamily="82" charset="0"/>
              </a:rPr>
              <a:t>Modules and system interface</a:t>
            </a:r>
            <a:endParaRPr lang="en-US" dirty="0">
              <a:solidFill>
                <a:schemeClr val="accent1">
                  <a:lumMod val="50000"/>
                </a:schemeClr>
              </a:solidFill>
              <a:latin typeface="Algerian" panose="04020705040A02060702" pitchFamily="82" charset="0"/>
            </a:endParaRPr>
          </a:p>
        </p:txBody>
      </p:sp>
      <p:sp>
        <p:nvSpPr>
          <p:cNvPr id="3" name="Title 2">
            <a:extLst>
              <a:ext uri="{FF2B5EF4-FFF2-40B4-BE49-F238E27FC236}">
                <a16:creationId xmlns:a16="http://schemas.microsoft.com/office/drawing/2014/main" xmlns="" id="{FDCF3A26-7280-38E6-CFF7-8876EB11BF53}"/>
              </a:ext>
            </a:extLst>
          </p:cNvPr>
          <p:cNvSpPr txBox="1">
            <a:spLocks/>
          </p:cNvSpPr>
          <p:nvPr/>
        </p:nvSpPr>
        <p:spPr>
          <a:xfrm>
            <a:off x="8187080" y="5902762"/>
            <a:ext cx="2844118" cy="881456"/>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solidFill>
                  <a:schemeClr val="accent1">
                    <a:lumMod val="50000"/>
                  </a:schemeClr>
                </a:solidFill>
                <a:latin typeface="Algerian" panose="04020705040A02060702" pitchFamily="82" charset="0"/>
              </a:rPr>
              <a:t>Rooms information</a:t>
            </a:r>
            <a:endParaRPr lang="en-US" sz="3200" dirty="0">
              <a:solidFill>
                <a:schemeClr val="accent1">
                  <a:lumMod val="50000"/>
                </a:schemeClr>
              </a:solidFill>
              <a:latin typeface="Algerian" panose="04020705040A02060702" pitchFamily="82" charset="0"/>
            </a:endParaRPr>
          </a:p>
        </p:txBody>
      </p:sp>
      <p:sp>
        <p:nvSpPr>
          <p:cNvPr id="7" name="Title 2">
            <a:extLst>
              <a:ext uri="{FF2B5EF4-FFF2-40B4-BE49-F238E27FC236}">
                <a16:creationId xmlns:a16="http://schemas.microsoft.com/office/drawing/2014/main" xmlns="" id="{33DC3C15-3E93-954A-38FE-C6B724F6FBC4}"/>
              </a:ext>
            </a:extLst>
          </p:cNvPr>
          <p:cNvSpPr txBox="1">
            <a:spLocks/>
          </p:cNvSpPr>
          <p:nvPr/>
        </p:nvSpPr>
        <p:spPr>
          <a:xfrm>
            <a:off x="2696268" y="3002436"/>
            <a:ext cx="2006387" cy="755038"/>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solidFill>
                  <a:schemeClr val="accent1">
                    <a:lumMod val="50000"/>
                  </a:schemeClr>
                </a:solidFill>
                <a:latin typeface="Algerian" panose="04020705040A02060702" pitchFamily="82" charset="0"/>
              </a:rPr>
              <a:t>floors</a:t>
            </a:r>
            <a:endParaRPr lang="en-US" sz="3200" dirty="0">
              <a:solidFill>
                <a:schemeClr val="accent1">
                  <a:lumMod val="50000"/>
                </a:schemeClr>
              </a:solidFill>
              <a:latin typeface="Algerian" panose="04020705040A02060702" pitchFamily="82" charset="0"/>
            </a:endParaRPr>
          </a:p>
        </p:txBody>
      </p:sp>
      <p:pic>
        <p:nvPicPr>
          <p:cNvPr id="4" name="Picture 3">
            <a:extLst>
              <a:ext uri="{FF2B5EF4-FFF2-40B4-BE49-F238E27FC236}">
                <a16:creationId xmlns:a16="http://schemas.microsoft.com/office/drawing/2014/main" xmlns="" id="{1F03348D-38F2-E505-975A-B1DC279D728D}"/>
              </a:ext>
            </a:extLst>
          </p:cNvPr>
          <p:cNvPicPr>
            <a:picLocks noChangeAspect="1"/>
          </p:cNvPicPr>
          <p:nvPr/>
        </p:nvPicPr>
        <p:blipFill>
          <a:blip r:embed="rId2"/>
          <a:stretch>
            <a:fillRect/>
          </a:stretch>
        </p:blipFill>
        <p:spPr>
          <a:xfrm>
            <a:off x="4702655" y="815580"/>
            <a:ext cx="7342248" cy="2941894"/>
          </a:xfrm>
          <a:prstGeom prst="rect">
            <a:avLst/>
          </a:prstGeom>
        </p:spPr>
      </p:pic>
      <p:pic>
        <p:nvPicPr>
          <p:cNvPr id="5" name="Picture 4">
            <a:extLst>
              <a:ext uri="{FF2B5EF4-FFF2-40B4-BE49-F238E27FC236}">
                <a16:creationId xmlns:a16="http://schemas.microsoft.com/office/drawing/2014/main" xmlns="" id="{C7756A0C-9D3F-F590-C818-D70017CD7238}"/>
              </a:ext>
            </a:extLst>
          </p:cNvPr>
          <p:cNvPicPr>
            <a:picLocks noChangeAspect="1"/>
          </p:cNvPicPr>
          <p:nvPr/>
        </p:nvPicPr>
        <p:blipFill>
          <a:blip r:embed="rId3"/>
          <a:stretch>
            <a:fillRect/>
          </a:stretch>
        </p:blipFill>
        <p:spPr>
          <a:xfrm>
            <a:off x="99964" y="4025246"/>
            <a:ext cx="8087116" cy="2758972"/>
          </a:xfrm>
          <a:prstGeom prst="rect">
            <a:avLst/>
          </a:prstGeom>
        </p:spPr>
      </p:pic>
    </p:spTree>
    <p:extLst>
      <p:ext uri="{BB962C8B-B14F-4D97-AF65-F5344CB8AC3E}">
        <p14:creationId xmlns:p14="http://schemas.microsoft.com/office/powerpoint/2010/main" val="296286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3C6D360E-45E1-BE5E-BBA1-B9C19C02F957}"/>
              </a:ext>
            </a:extLst>
          </p:cNvPr>
          <p:cNvSpPr txBox="1">
            <a:spLocks/>
          </p:cNvSpPr>
          <p:nvPr/>
        </p:nvSpPr>
        <p:spPr>
          <a:xfrm>
            <a:off x="0" y="73783"/>
            <a:ext cx="6163456" cy="1022810"/>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solidFill>
                  <a:schemeClr val="accent1">
                    <a:lumMod val="50000"/>
                  </a:schemeClr>
                </a:solidFill>
                <a:latin typeface="Algerian" panose="04020705040A02060702" pitchFamily="82" charset="0"/>
              </a:rPr>
              <a:t>Modules and system interface</a:t>
            </a:r>
            <a:endParaRPr lang="en-US" dirty="0">
              <a:solidFill>
                <a:schemeClr val="accent1">
                  <a:lumMod val="50000"/>
                </a:schemeClr>
              </a:solidFill>
              <a:latin typeface="Algerian" panose="04020705040A02060702" pitchFamily="82" charset="0"/>
            </a:endParaRPr>
          </a:p>
        </p:txBody>
      </p:sp>
      <p:sp>
        <p:nvSpPr>
          <p:cNvPr id="3" name="Title 2">
            <a:extLst>
              <a:ext uri="{FF2B5EF4-FFF2-40B4-BE49-F238E27FC236}">
                <a16:creationId xmlns:a16="http://schemas.microsoft.com/office/drawing/2014/main" xmlns="" id="{FDCF3A26-7280-38E6-CFF7-8876EB11BF53}"/>
              </a:ext>
            </a:extLst>
          </p:cNvPr>
          <p:cNvSpPr txBox="1">
            <a:spLocks/>
          </p:cNvSpPr>
          <p:nvPr/>
        </p:nvSpPr>
        <p:spPr>
          <a:xfrm>
            <a:off x="6820193" y="5817921"/>
            <a:ext cx="2844118" cy="881456"/>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solidFill>
                  <a:schemeClr val="accent1">
                    <a:lumMod val="50000"/>
                  </a:schemeClr>
                </a:solidFill>
                <a:latin typeface="Algerian" panose="04020705040A02060702" pitchFamily="82" charset="0"/>
              </a:rPr>
              <a:t>Problem evaluation</a:t>
            </a:r>
            <a:endParaRPr lang="en-US" sz="3200" dirty="0">
              <a:solidFill>
                <a:schemeClr val="accent1">
                  <a:lumMod val="50000"/>
                </a:schemeClr>
              </a:solidFill>
              <a:latin typeface="Algerian" panose="04020705040A02060702" pitchFamily="82" charset="0"/>
            </a:endParaRPr>
          </a:p>
        </p:txBody>
      </p:sp>
      <p:sp>
        <p:nvSpPr>
          <p:cNvPr id="7" name="Title 2">
            <a:extLst>
              <a:ext uri="{FF2B5EF4-FFF2-40B4-BE49-F238E27FC236}">
                <a16:creationId xmlns:a16="http://schemas.microsoft.com/office/drawing/2014/main" xmlns="" id="{33DC3C15-3E93-954A-38FE-C6B724F6FBC4}"/>
              </a:ext>
            </a:extLst>
          </p:cNvPr>
          <p:cNvSpPr txBox="1">
            <a:spLocks/>
          </p:cNvSpPr>
          <p:nvPr/>
        </p:nvSpPr>
        <p:spPr>
          <a:xfrm>
            <a:off x="1225485" y="3051481"/>
            <a:ext cx="4231315" cy="755038"/>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solidFill>
                  <a:schemeClr val="accent1">
                    <a:lumMod val="50000"/>
                  </a:schemeClr>
                </a:solidFill>
                <a:latin typeface="Algerian" panose="04020705040A02060702" pitchFamily="82" charset="0"/>
              </a:rPr>
              <a:t>Message/complain</a:t>
            </a:r>
            <a:endParaRPr lang="en-US" sz="3200" dirty="0">
              <a:solidFill>
                <a:schemeClr val="accent1">
                  <a:lumMod val="50000"/>
                </a:schemeClr>
              </a:solidFill>
              <a:latin typeface="Algerian" panose="04020705040A02060702" pitchFamily="82" charset="0"/>
            </a:endParaRPr>
          </a:p>
        </p:txBody>
      </p:sp>
      <p:pic>
        <p:nvPicPr>
          <p:cNvPr id="6" name="Picture 5">
            <a:extLst>
              <a:ext uri="{FF2B5EF4-FFF2-40B4-BE49-F238E27FC236}">
                <a16:creationId xmlns:a16="http://schemas.microsoft.com/office/drawing/2014/main" xmlns="" id="{EF136BA9-EAF4-BA0E-CE3F-73F58F6D3405}"/>
              </a:ext>
            </a:extLst>
          </p:cNvPr>
          <p:cNvPicPr>
            <a:picLocks noChangeAspect="1"/>
          </p:cNvPicPr>
          <p:nvPr/>
        </p:nvPicPr>
        <p:blipFill>
          <a:blip r:embed="rId2"/>
          <a:stretch>
            <a:fillRect/>
          </a:stretch>
        </p:blipFill>
        <p:spPr>
          <a:xfrm>
            <a:off x="5237139" y="919330"/>
            <a:ext cx="6854898" cy="3011647"/>
          </a:xfrm>
          <a:prstGeom prst="rect">
            <a:avLst/>
          </a:prstGeom>
        </p:spPr>
      </p:pic>
      <p:pic>
        <p:nvPicPr>
          <p:cNvPr id="8" name="Picture 7">
            <a:extLst>
              <a:ext uri="{FF2B5EF4-FFF2-40B4-BE49-F238E27FC236}">
                <a16:creationId xmlns:a16="http://schemas.microsoft.com/office/drawing/2014/main" xmlns="" id="{45134890-6D34-0A9F-3CF0-C5F3691BBB1B}"/>
              </a:ext>
            </a:extLst>
          </p:cNvPr>
          <p:cNvPicPr>
            <a:picLocks noChangeAspect="1"/>
          </p:cNvPicPr>
          <p:nvPr/>
        </p:nvPicPr>
        <p:blipFill>
          <a:blip r:embed="rId3"/>
          <a:stretch>
            <a:fillRect/>
          </a:stretch>
        </p:blipFill>
        <p:spPr>
          <a:xfrm>
            <a:off x="109389" y="4006392"/>
            <a:ext cx="6849434" cy="2777826"/>
          </a:xfrm>
          <a:prstGeom prst="rect">
            <a:avLst/>
          </a:prstGeom>
        </p:spPr>
      </p:pic>
    </p:spTree>
    <p:extLst>
      <p:ext uri="{BB962C8B-B14F-4D97-AF65-F5344CB8AC3E}">
        <p14:creationId xmlns:p14="http://schemas.microsoft.com/office/powerpoint/2010/main" val="117224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4EEA91BE-1094-E531-5401-B39AF73DF827}"/>
              </a:ext>
            </a:extLst>
          </p:cNvPr>
          <p:cNvSpPr txBox="1">
            <a:spLocks/>
          </p:cNvSpPr>
          <p:nvPr/>
        </p:nvSpPr>
        <p:spPr>
          <a:xfrm>
            <a:off x="0" y="255655"/>
            <a:ext cx="5200453" cy="684260"/>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a:solidFill>
                  <a:schemeClr val="accent1">
                    <a:lumMod val="50000"/>
                  </a:schemeClr>
                </a:solidFill>
                <a:latin typeface="Algerian" panose="04020705040A02060702" pitchFamily="82" charset="0"/>
              </a:rPr>
              <a:t>System limitations</a:t>
            </a:r>
          </a:p>
        </p:txBody>
      </p:sp>
      <p:sp>
        <p:nvSpPr>
          <p:cNvPr id="3" name="Content Placeholder 2">
            <a:extLst>
              <a:ext uri="{FF2B5EF4-FFF2-40B4-BE49-F238E27FC236}">
                <a16:creationId xmlns:a16="http://schemas.microsoft.com/office/drawing/2014/main" xmlns="" id="{07CA5CE3-8F13-52BF-A803-2CAB5BED00B3}"/>
              </a:ext>
            </a:extLst>
          </p:cNvPr>
          <p:cNvSpPr txBox="1">
            <a:spLocks/>
          </p:cNvSpPr>
          <p:nvPr/>
        </p:nvSpPr>
        <p:spPr>
          <a:xfrm>
            <a:off x="186964" y="1024756"/>
            <a:ext cx="4826524" cy="4318294"/>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The system may face technical challenges such as server crashes, system bugs, or internet connectivity issues.</a:t>
            </a:r>
          </a:p>
          <a:p>
            <a:pPr algn="just">
              <a:lnSpc>
                <a:spcPct val="100000"/>
              </a:lnSpc>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Security risks such as hacking or data breaches are possible.</a:t>
            </a:r>
          </a:p>
          <a:p>
            <a:pPr algn="just">
              <a:lnSpc>
                <a:spcPct val="100000"/>
              </a:lnSpc>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The system may require additional resources, such as hardware upgrades or additional staffing to ensure efficient and effective operation.</a:t>
            </a:r>
          </a:p>
        </p:txBody>
      </p:sp>
      <p:sp>
        <p:nvSpPr>
          <p:cNvPr id="4" name="Content Placeholder 2">
            <a:extLst>
              <a:ext uri="{FF2B5EF4-FFF2-40B4-BE49-F238E27FC236}">
                <a16:creationId xmlns:a16="http://schemas.microsoft.com/office/drawing/2014/main" xmlns="" id="{7088708D-F201-487B-FB1F-817B709070C5}"/>
              </a:ext>
            </a:extLst>
          </p:cNvPr>
          <p:cNvSpPr txBox="1">
            <a:spLocks/>
          </p:cNvSpPr>
          <p:nvPr/>
        </p:nvSpPr>
        <p:spPr>
          <a:xfrm>
            <a:off x="5940456" y="2539706"/>
            <a:ext cx="5334001" cy="3964789"/>
          </a:xfrm>
          <a:prstGeom prst="rect">
            <a:avLst/>
          </a:prstGeom>
        </p:spPr>
        <p:txBody>
          <a:bodyPr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Integration with other systems for streamlined data flow.</a:t>
            </a:r>
          </a:p>
          <a:p>
            <a:pPr algn="just">
              <a:lnSpc>
                <a:spcPct val="100000"/>
              </a:lnSpc>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Expansion to cover more dormitories or campuses.</a:t>
            </a:r>
          </a:p>
          <a:p>
            <a:pPr algn="just">
              <a:lnSpc>
                <a:spcPct val="100000"/>
              </a:lnSpc>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Enhancements to user interface and experience.</a:t>
            </a:r>
          </a:p>
          <a:p>
            <a:pPr algn="just">
              <a:lnSpc>
                <a:spcPct val="100000"/>
              </a:lnSpc>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Incorporation of advanced analytics and data visualization.</a:t>
            </a:r>
          </a:p>
          <a:p>
            <a:pPr algn="just">
              <a:lnSpc>
                <a:spcPct val="100000"/>
              </a:lnSpc>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Exploration of new technologies such as AI, IoT, and blockchain.</a:t>
            </a:r>
          </a:p>
          <a:p>
            <a:pPr algn="just">
              <a:lnSpc>
                <a:spcPct val="100000"/>
              </a:lnSpc>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Development of a mobile app for user convenience.</a:t>
            </a:r>
          </a:p>
        </p:txBody>
      </p:sp>
      <p:sp>
        <p:nvSpPr>
          <p:cNvPr id="5" name="Title 2">
            <a:extLst>
              <a:ext uri="{FF2B5EF4-FFF2-40B4-BE49-F238E27FC236}">
                <a16:creationId xmlns:a16="http://schemas.microsoft.com/office/drawing/2014/main" xmlns="" id="{DF9711A9-10A1-3972-B90C-723BE74B120F}"/>
              </a:ext>
            </a:extLst>
          </p:cNvPr>
          <p:cNvSpPr txBox="1">
            <a:spLocks/>
          </p:cNvSpPr>
          <p:nvPr/>
        </p:nvSpPr>
        <p:spPr>
          <a:xfrm>
            <a:off x="5120324" y="1730383"/>
            <a:ext cx="5200453" cy="684260"/>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a:solidFill>
                  <a:schemeClr val="accent1">
                    <a:lumMod val="50000"/>
                  </a:schemeClr>
                </a:solidFill>
                <a:latin typeface="Algerian" panose="04020705040A02060702" pitchFamily="82" charset="0"/>
              </a:rPr>
              <a:t>Future works</a:t>
            </a:r>
          </a:p>
        </p:txBody>
      </p:sp>
    </p:spTree>
    <p:extLst>
      <p:ext uri="{BB962C8B-B14F-4D97-AF65-F5344CB8AC3E}">
        <p14:creationId xmlns:p14="http://schemas.microsoft.com/office/powerpoint/2010/main" val="1910444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1FF7B423-DF03-9FF4-DACE-049429259235}"/>
              </a:ext>
            </a:extLst>
          </p:cNvPr>
          <p:cNvSpPr txBox="1">
            <a:spLocks/>
          </p:cNvSpPr>
          <p:nvPr/>
        </p:nvSpPr>
        <p:spPr>
          <a:xfrm>
            <a:off x="857839" y="1274565"/>
            <a:ext cx="7792616" cy="684260"/>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solidFill>
                  <a:schemeClr val="accent1">
                    <a:lumMod val="50000"/>
                  </a:schemeClr>
                </a:solidFill>
                <a:latin typeface="Algerian" panose="04020705040A02060702" pitchFamily="82" charset="0"/>
              </a:rPr>
              <a:t>conclusion</a:t>
            </a:r>
            <a:endParaRPr lang="en-US" dirty="0">
              <a:solidFill>
                <a:schemeClr val="accent1">
                  <a:lumMod val="50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96B1C6FC-3D8C-C68A-9C00-A2D592DCC215}"/>
              </a:ext>
            </a:extLst>
          </p:cNvPr>
          <p:cNvSpPr txBox="1">
            <a:spLocks/>
          </p:cNvSpPr>
          <p:nvPr/>
        </p:nvSpPr>
        <p:spPr>
          <a:xfrm>
            <a:off x="1932495" y="2384981"/>
            <a:ext cx="8980602" cy="3883845"/>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the dormitory management system is a valuable tool for managing dormitories, improving efficiency, and providing a better user experience for students, staff, and administrators. While there are some limitations and opportunities for future work, the system's benefits and potential impact on dormitory management make it a worthwhile investment for universities and colleges. By using this system, universities can provide better living environments for their students and achieve better results in dormitory management.</a:t>
            </a:r>
            <a:endParaRPr lang="en-GB" sz="1800" dirty="0">
              <a:solidFill>
                <a:schemeClr val="bg1">
                  <a:lumMod val="95000"/>
                  <a:lumOff val="5000"/>
                  <a:alpha val="7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0117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7C241973-D6B4-5146-4A19-8A11FD8F0B64}"/>
              </a:ext>
            </a:extLst>
          </p:cNvPr>
          <p:cNvSpPr txBox="1">
            <a:spLocks/>
          </p:cNvSpPr>
          <p:nvPr/>
        </p:nvSpPr>
        <p:spPr>
          <a:xfrm>
            <a:off x="3857236" y="2738486"/>
            <a:ext cx="7002441" cy="1644978"/>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8800" dirty="0">
                <a:solidFill>
                  <a:schemeClr val="accent1">
                    <a:lumMod val="50000"/>
                  </a:schemeClr>
                </a:solidFill>
                <a:latin typeface="Algerian" panose="04020705040A02060702" pitchFamily="82" charset="0"/>
              </a:rPr>
              <a:t>Thank you</a:t>
            </a:r>
            <a:endParaRPr lang="en-US" sz="9600" dirty="0">
              <a:solidFill>
                <a:schemeClr val="accent1">
                  <a:lumMod val="50000"/>
                </a:schemeClr>
              </a:solidFill>
              <a:latin typeface="Algerian" panose="04020705040A02060702" pitchFamily="82" charset="0"/>
            </a:endParaRPr>
          </a:p>
        </p:txBody>
      </p:sp>
    </p:spTree>
    <p:extLst>
      <p:ext uri="{BB962C8B-B14F-4D97-AF65-F5344CB8AC3E}">
        <p14:creationId xmlns:p14="http://schemas.microsoft.com/office/powerpoint/2010/main" val="1516192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xmlns="" id="{07038940-1B7C-2604-C574-01AAC85698A2}"/>
              </a:ext>
            </a:extLst>
          </p:cNvPr>
          <p:cNvSpPr txBox="1">
            <a:spLocks/>
          </p:cNvSpPr>
          <p:nvPr/>
        </p:nvSpPr>
        <p:spPr>
          <a:xfrm>
            <a:off x="3640317" y="579379"/>
            <a:ext cx="5170394" cy="684260"/>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solidFill>
                  <a:schemeClr val="accent1">
                    <a:lumMod val="50000"/>
                  </a:schemeClr>
                </a:solidFill>
                <a:latin typeface="Algerian" panose="04020705040A02060702" pitchFamily="82" charset="0"/>
              </a:rPr>
              <a:t>Introduction</a:t>
            </a:r>
            <a:endParaRPr lang="en-US" dirty="0">
              <a:solidFill>
                <a:schemeClr val="accent1">
                  <a:lumMod val="50000"/>
                </a:schemeClr>
              </a:solidFill>
              <a:latin typeface="Algerian" panose="04020705040A02060702" pitchFamily="82" charset="0"/>
            </a:endParaRPr>
          </a:p>
        </p:txBody>
      </p:sp>
      <p:sp>
        <p:nvSpPr>
          <p:cNvPr id="5" name="Content Placeholder 2">
            <a:extLst>
              <a:ext uri="{FF2B5EF4-FFF2-40B4-BE49-F238E27FC236}">
                <a16:creationId xmlns:a16="http://schemas.microsoft.com/office/drawing/2014/main" xmlns="" id="{B4397C77-D6D3-8120-22BD-D545581E789D}"/>
              </a:ext>
            </a:extLst>
          </p:cNvPr>
          <p:cNvSpPr txBox="1">
            <a:spLocks/>
          </p:cNvSpPr>
          <p:nvPr/>
        </p:nvSpPr>
        <p:spPr>
          <a:xfrm>
            <a:off x="4015819" y="2068816"/>
            <a:ext cx="8033209" cy="4605362"/>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Managing a university dormitory can be a complex and time-consuming task. With hundreds or even thousands of students to accommodate, it's crucial to have an efficient and reliable system in place to ensure that everything runs smoothly.</a:t>
            </a:r>
          </a:p>
          <a:p>
            <a:pPr algn="just">
              <a:buFont typeface="Wingdings" panose="05000000000000000000" pitchFamily="2" charset="2"/>
              <a:buChar char="§"/>
            </a:pPr>
            <a:endPar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That's where the </a:t>
            </a:r>
            <a:r>
              <a:rPr lang="en-GB" sz="2400" b="1" dirty="0">
                <a:solidFill>
                  <a:schemeClr val="bg1">
                    <a:lumMod val="95000"/>
                    <a:lumOff val="5000"/>
                    <a:alpha val="70000"/>
                  </a:schemeClr>
                </a:solidFill>
                <a:latin typeface="Times New Roman" panose="02020603050405020304" pitchFamily="18" charset="0"/>
                <a:cs typeface="Times New Roman" panose="02020603050405020304" pitchFamily="18" charset="0"/>
              </a:rPr>
              <a:t>Dormitory Management System </a:t>
            </a: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comes in. Our web-based platform provides a comprehensive set of tools to help administrators manage rooms, students, billing, complaints, and more, all in one place. By automating many of the routine tasks involved in dormitory management, we aim to make the process more efficient and less stressful for everyone involved.</a:t>
            </a:r>
          </a:p>
        </p:txBody>
      </p:sp>
      <p:pic>
        <p:nvPicPr>
          <p:cNvPr id="6" name="Picture 5">
            <a:extLst>
              <a:ext uri="{FF2B5EF4-FFF2-40B4-BE49-F238E27FC236}">
                <a16:creationId xmlns:a16="http://schemas.microsoft.com/office/drawing/2014/main" xmlns="" id="{E1F13457-282A-26C7-AAE9-4BB4A48AB9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46377"/>
            <a:ext cx="3874416" cy="5811623"/>
          </a:xfrm>
          <a:prstGeom prst="rect">
            <a:avLst/>
          </a:prstGeom>
        </p:spPr>
      </p:pic>
    </p:spTree>
    <p:extLst>
      <p:ext uri="{BB962C8B-B14F-4D97-AF65-F5344CB8AC3E}">
        <p14:creationId xmlns:p14="http://schemas.microsoft.com/office/powerpoint/2010/main" val="4090034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9018EE2D-66E8-E0B0-6AD2-4A42F6593403}"/>
              </a:ext>
            </a:extLst>
          </p:cNvPr>
          <p:cNvSpPr txBox="1">
            <a:spLocks/>
          </p:cNvSpPr>
          <p:nvPr/>
        </p:nvSpPr>
        <p:spPr>
          <a:xfrm>
            <a:off x="65988" y="513760"/>
            <a:ext cx="5170394" cy="684260"/>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solidFill>
                  <a:schemeClr val="accent1">
                    <a:lumMod val="50000"/>
                  </a:schemeClr>
                </a:solidFill>
                <a:latin typeface="Algerian" panose="04020705040A02060702" pitchFamily="82" charset="0"/>
              </a:rPr>
              <a:t>objective</a:t>
            </a:r>
            <a:endParaRPr lang="en-US" dirty="0">
              <a:solidFill>
                <a:schemeClr val="accent1">
                  <a:lumMod val="50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023CF8E6-08E3-D19D-6D4C-26789FE6F6A8}"/>
              </a:ext>
            </a:extLst>
          </p:cNvPr>
          <p:cNvSpPr txBox="1">
            <a:spLocks/>
          </p:cNvSpPr>
          <p:nvPr/>
        </p:nvSpPr>
        <p:spPr>
          <a:xfrm>
            <a:off x="772996" y="1390453"/>
            <a:ext cx="9549354" cy="5467547"/>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A web-based platform for managing a university dormitory</a:t>
            </a:r>
          </a:p>
          <a:p>
            <a:pPr algn="just">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Features include room management, student registration, and complaint handling.</a:t>
            </a:r>
          </a:p>
          <a:p>
            <a:pPr algn="just">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Room management allows administrators to view and manage room assignments, occupancy, and availability</a:t>
            </a:r>
          </a:p>
          <a:p>
            <a:pPr algn="just">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Student registration provides an easy-to-use interface for students to register for accommodation and update their personal information</a:t>
            </a:r>
          </a:p>
          <a:p>
            <a:pPr algn="just">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Provides accurate and up-to-date information on dormitory occupancy, room assignments, and billing and payment information.</a:t>
            </a:r>
          </a:p>
          <a:p>
            <a:pPr algn="just">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Complaint handling provides a centralized platform for students to submit feedback or complaints and for administrators to manage and respond to them</a:t>
            </a:r>
          </a:p>
          <a:p>
            <a:pPr algn="just">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The system aims to streamline and automate many of the routine tasks involved in dormitory management to make the process more efficient and less stressful for everyone involved.</a:t>
            </a:r>
          </a:p>
        </p:txBody>
      </p:sp>
    </p:spTree>
    <p:extLst>
      <p:ext uri="{BB962C8B-B14F-4D97-AF65-F5344CB8AC3E}">
        <p14:creationId xmlns:p14="http://schemas.microsoft.com/office/powerpoint/2010/main" val="2671549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xmlns="" id="{D31D6944-6405-2C7F-D745-78987B33EF81}"/>
              </a:ext>
            </a:extLst>
          </p:cNvPr>
          <p:cNvSpPr txBox="1">
            <a:spLocks/>
          </p:cNvSpPr>
          <p:nvPr/>
        </p:nvSpPr>
        <p:spPr>
          <a:xfrm>
            <a:off x="396888" y="306371"/>
            <a:ext cx="5900218" cy="684260"/>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solidFill>
                  <a:schemeClr val="accent1">
                    <a:lumMod val="50000"/>
                  </a:schemeClr>
                </a:solidFill>
                <a:latin typeface="Algerian" panose="04020705040A02060702" pitchFamily="82" charset="0"/>
              </a:rPr>
              <a:t>Benefits of dms  </a:t>
            </a:r>
            <a:endParaRPr lang="en-US" dirty="0">
              <a:solidFill>
                <a:schemeClr val="accent1">
                  <a:lumMod val="50000"/>
                </a:schemeClr>
              </a:solidFill>
              <a:latin typeface="Algerian" panose="04020705040A02060702" pitchFamily="82" charset="0"/>
            </a:endParaRPr>
          </a:p>
        </p:txBody>
      </p:sp>
      <p:sp>
        <p:nvSpPr>
          <p:cNvPr id="10" name="Content Placeholder 2">
            <a:extLst>
              <a:ext uri="{FF2B5EF4-FFF2-40B4-BE49-F238E27FC236}">
                <a16:creationId xmlns:a16="http://schemas.microsoft.com/office/drawing/2014/main" xmlns="" id="{BEA4BA59-3DF0-E82C-541E-E1C00FA3ACAB}"/>
              </a:ext>
            </a:extLst>
          </p:cNvPr>
          <p:cNvSpPr txBox="1">
            <a:spLocks/>
          </p:cNvSpPr>
          <p:nvPr/>
        </p:nvSpPr>
        <p:spPr>
          <a:xfrm>
            <a:off x="4438217" y="1217629"/>
            <a:ext cx="7260445" cy="4727542"/>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Benefits of using an online </a:t>
            </a:r>
            <a:r>
              <a:rPr lang="en-GB" sz="2400" b="1" dirty="0">
                <a:solidFill>
                  <a:schemeClr val="bg1">
                    <a:lumMod val="95000"/>
                    <a:lumOff val="5000"/>
                    <a:alpha val="70000"/>
                  </a:schemeClr>
                </a:solidFill>
                <a:latin typeface="Times New Roman" panose="02020603050405020304" pitchFamily="18" charset="0"/>
                <a:cs typeface="Times New Roman" panose="02020603050405020304" pitchFamily="18" charset="0"/>
              </a:rPr>
              <a:t>Dormitory Management System</a:t>
            </a: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 over traditional system.</a:t>
            </a:r>
          </a:p>
          <a:p>
            <a:pPr marL="0" indent="0" algn="just">
              <a:buNone/>
            </a:pPr>
            <a:endPar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GB" dirty="0">
                <a:solidFill>
                  <a:schemeClr val="bg1">
                    <a:lumMod val="95000"/>
                    <a:lumOff val="5000"/>
                    <a:alpha val="70000"/>
                  </a:schemeClr>
                </a:solidFill>
                <a:latin typeface="Times New Roman" panose="02020603050405020304" pitchFamily="18" charset="0"/>
                <a:cs typeface="Times New Roman" panose="02020603050405020304" pitchFamily="18" charset="0"/>
              </a:rPr>
              <a:t>Improves efficiency by automating routine tasks</a:t>
            </a:r>
          </a:p>
          <a:p>
            <a:pPr lvl="1" algn="just">
              <a:buFont typeface="Wingdings" panose="05000000000000000000" pitchFamily="2" charset="2"/>
              <a:buChar char="§"/>
            </a:pPr>
            <a:r>
              <a:rPr lang="en-GB" dirty="0">
                <a:solidFill>
                  <a:schemeClr val="bg1">
                    <a:lumMod val="95000"/>
                    <a:lumOff val="5000"/>
                    <a:alpha val="70000"/>
                  </a:schemeClr>
                </a:solidFill>
                <a:latin typeface="Times New Roman" panose="02020603050405020304" pitchFamily="18" charset="0"/>
                <a:cs typeface="Times New Roman" panose="02020603050405020304" pitchFamily="18" charset="0"/>
              </a:rPr>
              <a:t>Enhances communication and transparency between students and staff</a:t>
            </a:r>
          </a:p>
          <a:p>
            <a:pPr lvl="1" algn="just">
              <a:buFont typeface="Wingdings" panose="05000000000000000000" pitchFamily="2" charset="2"/>
              <a:buChar char="§"/>
            </a:pPr>
            <a:r>
              <a:rPr lang="en-GB" dirty="0">
                <a:solidFill>
                  <a:schemeClr val="bg1">
                    <a:lumMod val="95000"/>
                    <a:lumOff val="5000"/>
                    <a:alpha val="70000"/>
                  </a:schemeClr>
                </a:solidFill>
                <a:latin typeface="Times New Roman" panose="02020603050405020304" pitchFamily="18" charset="0"/>
                <a:cs typeface="Times New Roman" panose="02020603050405020304" pitchFamily="18" charset="0"/>
              </a:rPr>
              <a:t>Saves time for staff and improves the student experience</a:t>
            </a:r>
          </a:p>
          <a:p>
            <a:pPr lvl="1" algn="just">
              <a:buFont typeface="Wingdings" panose="05000000000000000000" pitchFamily="2" charset="2"/>
              <a:buChar char="§"/>
            </a:pPr>
            <a:r>
              <a:rPr lang="en-GB" dirty="0">
                <a:solidFill>
                  <a:schemeClr val="bg1">
                    <a:lumMod val="95000"/>
                    <a:lumOff val="5000"/>
                    <a:alpha val="70000"/>
                  </a:schemeClr>
                </a:solidFill>
                <a:latin typeface="Times New Roman" panose="02020603050405020304" pitchFamily="18" charset="0"/>
                <a:cs typeface="Times New Roman" panose="02020603050405020304" pitchFamily="18" charset="0"/>
              </a:rPr>
              <a:t>Provides better record-keeping and data-driven decision-making</a:t>
            </a:r>
          </a:p>
        </p:txBody>
      </p:sp>
      <p:sp>
        <p:nvSpPr>
          <p:cNvPr id="15" name="AutoShape 6" descr="hostel-management-software">
            <a:extLst>
              <a:ext uri="{FF2B5EF4-FFF2-40B4-BE49-F238E27FC236}">
                <a16:creationId xmlns:a16="http://schemas.microsoft.com/office/drawing/2014/main" xmlns="" id="{D4FE63BF-6773-108F-6F07-AC349D98EDCF}"/>
              </a:ext>
            </a:extLst>
          </p:cNvPr>
          <p:cNvSpPr>
            <a:spLocks noChangeAspect="1" noChangeArrowheads="1"/>
          </p:cNvSpPr>
          <p:nvPr/>
        </p:nvSpPr>
        <p:spPr bwMode="auto">
          <a:xfrm>
            <a:off x="5962810" y="3276600"/>
            <a:ext cx="285589"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xmlns="" id="{76B881E2-2515-8B09-A042-509415FC0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75054"/>
            <a:ext cx="4967926" cy="3976576"/>
          </a:xfrm>
          <a:prstGeom prst="rect">
            <a:avLst/>
          </a:prstGeom>
        </p:spPr>
      </p:pic>
    </p:spTree>
    <p:extLst>
      <p:ext uri="{BB962C8B-B14F-4D97-AF65-F5344CB8AC3E}">
        <p14:creationId xmlns:p14="http://schemas.microsoft.com/office/powerpoint/2010/main" val="332506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1BA49C96-8D10-7EFE-BFAE-A65742C95940}"/>
              </a:ext>
            </a:extLst>
          </p:cNvPr>
          <p:cNvSpPr txBox="1">
            <a:spLocks/>
          </p:cNvSpPr>
          <p:nvPr/>
        </p:nvSpPr>
        <p:spPr>
          <a:xfrm>
            <a:off x="262379" y="635101"/>
            <a:ext cx="6297106" cy="684260"/>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solidFill>
                  <a:schemeClr val="accent1">
                    <a:lumMod val="50000"/>
                  </a:schemeClr>
                </a:solidFill>
                <a:latin typeface="Algerian" panose="04020705040A02060702" pitchFamily="82" charset="0"/>
              </a:rPr>
              <a:t>Development method</a:t>
            </a:r>
            <a:endParaRPr lang="en-US" dirty="0">
              <a:solidFill>
                <a:schemeClr val="accent1">
                  <a:lumMod val="50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FD8A2643-B202-C0B5-E623-E2731382426E}"/>
              </a:ext>
            </a:extLst>
          </p:cNvPr>
          <p:cNvSpPr txBox="1">
            <a:spLocks/>
          </p:cNvSpPr>
          <p:nvPr/>
        </p:nvSpPr>
        <p:spPr>
          <a:xfrm>
            <a:off x="5674936" y="2055828"/>
            <a:ext cx="6081859" cy="4727542"/>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q"/>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Used Agile development method</a:t>
            </a:r>
          </a:p>
          <a:p>
            <a:pPr algn="just">
              <a:buFont typeface="Wingdings" panose="05000000000000000000" pitchFamily="2" charset="2"/>
              <a:buChar char="q"/>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Emphasizes collaboration, flexibility, and adaptability</a:t>
            </a:r>
          </a:p>
          <a:p>
            <a:pPr algn="just">
              <a:buFont typeface="Wingdings" panose="05000000000000000000" pitchFamily="2" charset="2"/>
              <a:buChar char="q"/>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Iterative approach with continuous feedback and testing</a:t>
            </a:r>
          </a:p>
          <a:p>
            <a:pPr algn="just">
              <a:buFont typeface="Wingdings" panose="05000000000000000000" pitchFamily="2" charset="2"/>
              <a:buChar char="q"/>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Scrum framework used with regular sprint meetings, daily stand-ups, and retrospectives</a:t>
            </a:r>
          </a:p>
          <a:p>
            <a:pPr algn="just">
              <a:buFont typeface="Wingdings" panose="05000000000000000000" pitchFamily="2" charset="2"/>
              <a:buChar char="q"/>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Allows for flexibility in changing requirements or priorities.</a:t>
            </a:r>
            <a:endParaRPr lang="en-GB" dirty="0">
              <a:solidFill>
                <a:schemeClr val="bg1">
                  <a:lumMod val="95000"/>
                  <a:lumOff val="5000"/>
                  <a:alpha val="70000"/>
                </a:schemeClr>
              </a:solidFill>
              <a:latin typeface="Times New Roman" panose="02020603050405020304" pitchFamily="18" charset="0"/>
              <a:cs typeface="Times New Roman" panose="02020603050405020304" pitchFamily="18" charset="0"/>
            </a:endParaRPr>
          </a:p>
        </p:txBody>
      </p:sp>
      <p:sp>
        <p:nvSpPr>
          <p:cNvPr id="4" name="AutoShape 6" descr="hostel-management-software">
            <a:extLst>
              <a:ext uri="{FF2B5EF4-FFF2-40B4-BE49-F238E27FC236}">
                <a16:creationId xmlns:a16="http://schemas.microsoft.com/office/drawing/2014/main" xmlns="" id="{AF6DB057-DD2A-DEE2-28F8-F03896E425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xmlns="" id="{B3A14EA9-FF1D-9AE9-05B5-14E6B3DA4B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79" y="2395192"/>
            <a:ext cx="4856376" cy="4176355"/>
          </a:xfrm>
          <a:prstGeom prst="rect">
            <a:avLst/>
          </a:prstGeom>
        </p:spPr>
      </p:pic>
    </p:spTree>
    <p:extLst>
      <p:ext uri="{BB962C8B-B14F-4D97-AF65-F5344CB8AC3E}">
        <p14:creationId xmlns:p14="http://schemas.microsoft.com/office/powerpoint/2010/main" val="251805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xmlns="" id="{07038940-1B7C-2604-C574-01AAC85698A2}"/>
              </a:ext>
            </a:extLst>
          </p:cNvPr>
          <p:cNvSpPr txBox="1">
            <a:spLocks/>
          </p:cNvSpPr>
          <p:nvPr/>
        </p:nvSpPr>
        <p:spPr>
          <a:xfrm>
            <a:off x="0" y="247044"/>
            <a:ext cx="7792616" cy="684260"/>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solidFill>
                  <a:schemeClr val="accent1">
                    <a:lumMod val="50000"/>
                  </a:schemeClr>
                </a:solidFill>
                <a:latin typeface="Algerian" panose="04020705040A02060702" pitchFamily="82" charset="0"/>
              </a:rPr>
              <a:t>System description</a:t>
            </a:r>
            <a:endParaRPr lang="en-US" dirty="0">
              <a:solidFill>
                <a:schemeClr val="accent1">
                  <a:lumMod val="50000"/>
                </a:schemeClr>
              </a:solidFill>
              <a:latin typeface="Algerian" panose="04020705040A02060702" pitchFamily="82" charset="0"/>
            </a:endParaRPr>
          </a:p>
        </p:txBody>
      </p:sp>
      <p:sp>
        <p:nvSpPr>
          <p:cNvPr id="5" name="Content Placeholder 2">
            <a:extLst>
              <a:ext uri="{FF2B5EF4-FFF2-40B4-BE49-F238E27FC236}">
                <a16:creationId xmlns:a16="http://schemas.microsoft.com/office/drawing/2014/main" xmlns="" id="{B4397C77-D6D3-8120-22BD-D545581E789D}"/>
              </a:ext>
            </a:extLst>
          </p:cNvPr>
          <p:cNvSpPr txBox="1">
            <a:spLocks/>
          </p:cNvSpPr>
          <p:nvPr/>
        </p:nvSpPr>
        <p:spPr>
          <a:xfrm>
            <a:off x="1278903" y="1809947"/>
            <a:ext cx="9634194" cy="4458879"/>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3600" b="1" u="sng" dirty="0">
                <a:solidFill>
                  <a:schemeClr val="bg1">
                    <a:lumMod val="95000"/>
                    <a:lumOff val="5000"/>
                    <a:alpha val="70000"/>
                  </a:schemeClr>
                </a:solidFill>
                <a:latin typeface="Times New Roman" panose="02020603050405020304" pitchFamily="18" charset="0"/>
                <a:cs typeface="Times New Roman" panose="02020603050405020304" pitchFamily="18" charset="0"/>
              </a:rPr>
              <a:t>User classes</a:t>
            </a:r>
          </a:p>
          <a:p>
            <a:pPr marL="0" indent="0" algn="just">
              <a:buNone/>
            </a:pPr>
            <a:endPar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GB" b="1" dirty="0">
                <a:solidFill>
                  <a:schemeClr val="bg1">
                    <a:lumMod val="95000"/>
                    <a:lumOff val="5000"/>
                    <a:alpha val="70000"/>
                  </a:schemeClr>
                </a:solidFill>
                <a:latin typeface="Times New Roman" panose="02020603050405020304" pitchFamily="18" charset="0"/>
                <a:cs typeface="Times New Roman" panose="02020603050405020304" pitchFamily="18" charset="0"/>
              </a:rPr>
              <a:t>Admin</a:t>
            </a:r>
            <a:r>
              <a:rPr lang="en-GB" dirty="0">
                <a:solidFill>
                  <a:schemeClr val="bg1">
                    <a:lumMod val="95000"/>
                    <a:lumOff val="5000"/>
                    <a:alpha val="70000"/>
                  </a:schemeClr>
                </a:solidFill>
                <a:latin typeface="Times New Roman" panose="02020603050405020304" pitchFamily="18" charset="0"/>
                <a:cs typeface="Times New Roman" panose="02020603050405020304" pitchFamily="18" charset="0"/>
              </a:rPr>
              <a:t>: can manage dormitory rooms, billing, complaints, and generate reports</a:t>
            </a:r>
          </a:p>
          <a:p>
            <a:pPr lvl="1" algn="just">
              <a:buFont typeface="Wingdings" panose="05000000000000000000" pitchFamily="2" charset="2"/>
              <a:buChar char="§"/>
            </a:pPr>
            <a:r>
              <a:rPr lang="en-GB" b="1" dirty="0">
                <a:solidFill>
                  <a:schemeClr val="bg1">
                    <a:lumMod val="95000"/>
                    <a:lumOff val="5000"/>
                    <a:alpha val="70000"/>
                  </a:schemeClr>
                </a:solidFill>
                <a:latin typeface="Times New Roman" panose="02020603050405020304" pitchFamily="18" charset="0"/>
                <a:cs typeface="Times New Roman" panose="02020603050405020304" pitchFamily="18" charset="0"/>
              </a:rPr>
              <a:t>Student</a:t>
            </a:r>
            <a:r>
              <a:rPr lang="en-GB" dirty="0">
                <a:solidFill>
                  <a:schemeClr val="bg1">
                    <a:lumMod val="95000"/>
                    <a:lumOff val="5000"/>
                    <a:alpha val="70000"/>
                  </a:schemeClr>
                </a:solidFill>
                <a:latin typeface="Times New Roman" panose="02020603050405020304" pitchFamily="18" charset="0"/>
                <a:cs typeface="Times New Roman" panose="02020603050405020304" pitchFamily="18" charset="0"/>
              </a:rPr>
              <a:t>: can register, view bills, and submit complaints or feedback</a:t>
            </a:r>
          </a:p>
          <a:p>
            <a:pPr lvl="1" algn="just">
              <a:buFont typeface="Wingdings" panose="05000000000000000000" pitchFamily="2" charset="2"/>
              <a:buChar char="§"/>
            </a:pPr>
            <a:r>
              <a:rPr lang="en-GB" b="1" dirty="0">
                <a:solidFill>
                  <a:schemeClr val="bg1">
                    <a:lumMod val="95000"/>
                    <a:lumOff val="5000"/>
                    <a:alpha val="70000"/>
                  </a:schemeClr>
                </a:solidFill>
                <a:latin typeface="Times New Roman" panose="02020603050405020304" pitchFamily="18" charset="0"/>
                <a:cs typeface="Times New Roman" panose="02020603050405020304" pitchFamily="18" charset="0"/>
              </a:rPr>
              <a:t>Dormitory staff</a:t>
            </a:r>
            <a:r>
              <a:rPr lang="en-GB" dirty="0">
                <a:solidFill>
                  <a:schemeClr val="bg1">
                    <a:lumMod val="95000"/>
                    <a:lumOff val="5000"/>
                    <a:alpha val="70000"/>
                  </a:schemeClr>
                </a:solidFill>
                <a:latin typeface="Times New Roman" panose="02020603050405020304" pitchFamily="18" charset="0"/>
                <a:cs typeface="Times New Roman" panose="02020603050405020304" pitchFamily="18" charset="0"/>
              </a:rPr>
              <a:t>: Administrators and supervisors who manage room assignments, generate bills, respond to complaints or feedback, and communicate with students.</a:t>
            </a:r>
          </a:p>
          <a:p>
            <a:pPr lvl="1" algn="just">
              <a:buFont typeface="Wingdings" panose="05000000000000000000" pitchFamily="2" charset="2"/>
              <a:buChar char="§"/>
            </a:pPr>
            <a:r>
              <a:rPr lang="en-GB" b="1" dirty="0">
                <a:solidFill>
                  <a:schemeClr val="bg1">
                    <a:lumMod val="95000"/>
                    <a:lumOff val="5000"/>
                    <a:alpha val="70000"/>
                  </a:schemeClr>
                </a:solidFill>
                <a:latin typeface="Times New Roman" panose="02020603050405020304" pitchFamily="18" charset="0"/>
                <a:cs typeface="Times New Roman" panose="02020603050405020304" pitchFamily="18" charset="0"/>
              </a:rPr>
              <a:t>University management</a:t>
            </a:r>
            <a:r>
              <a:rPr lang="en-GB" dirty="0">
                <a:solidFill>
                  <a:schemeClr val="bg1">
                    <a:lumMod val="95000"/>
                    <a:lumOff val="5000"/>
                    <a:alpha val="70000"/>
                  </a:schemeClr>
                </a:solidFill>
                <a:latin typeface="Times New Roman" panose="02020603050405020304" pitchFamily="18" charset="0"/>
                <a:cs typeface="Times New Roman" panose="02020603050405020304" pitchFamily="18" charset="0"/>
              </a:rPr>
              <a:t>: Use the system to access reports and data on room occupancy, revenue, and expenses to make data-driven decisions about dormitory management.</a:t>
            </a:r>
          </a:p>
          <a:p>
            <a:pPr lvl="1" algn="just">
              <a:buFont typeface="Wingdings" panose="05000000000000000000" pitchFamily="2" charset="2"/>
              <a:buChar char="§"/>
            </a:pPr>
            <a:r>
              <a:rPr lang="en-GB" b="1" dirty="0">
                <a:solidFill>
                  <a:schemeClr val="bg1">
                    <a:lumMod val="95000"/>
                    <a:lumOff val="5000"/>
                    <a:alpha val="70000"/>
                  </a:schemeClr>
                </a:solidFill>
                <a:latin typeface="Times New Roman" panose="02020603050405020304" pitchFamily="18" charset="0"/>
                <a:cs typeface="Times New Roman" panose="02020603050405020304" pitchFamily="18" charset="0"/>
              </a:rPr>
              <a:t>Guest</a:t>
            </a:r>
            <a:r>
              <a:rPr lang="en-GB" dirty="0">
                <a:solidFill>
                  <a:schemeClr val="bg1">
                    <a:lumMod val="95000"/>
                    <a:lumOff val="5000"/>
                    <a:alpha val="70000"/>
                  </a:schemeClr>
                </a:solidFill>
                <a:latin typeface="Times New Roman" panose="02020603050405020304" pitchFamily="18" charset="0"/>
                <a:cs typeface="Times New Roman" panose="02020603050405020304" pitchFamily="18" charset="0"/>
              </a:rPr>
              <a:t>: has limited access to view general information.</a:t>
            </a:r>
          </a:p>
        </p:txBody>
      </p:sp>
    </p:spTree>
    <p:extLst>
      <p:ext uri="{BB962C8B-B14F-4D97-AF65-F5344CB8AC3E}">
        <p14:creationId xmlns:p14="http://schemas.microsoft.com/office/powerpoint/2010/main" val="2602930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xmlns="" id="{07038940-1B7C-2604-C574-01AAC85698A2}"/>
              </a:ext>
            </a:extLst>
          </p:cNvPr>
          <p:cNvSpPr txBox="1">
            <a:spLocks/>
          </p:cNvSpPr>
          <p:nvPr/>
        </p:nvSpPr>
        <p:spPr>
          <a:xfrm>
            <a:off x="339365" y="1152017"/>
            <a:ext cx="5825765" cy="684260"/>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solidFill>
                  <a:schemeClr val="accent1">
                    <a:lumMod val="50000"/>
                  </a:schemeClr>
                </a:solidFill>
                <a:latin typeface="Algerian" panose="04020705040A02060702" pitchFamily="82" charset="0"/>
              </a:rPr>
              <a:t>System description</a:t>
            </a:r>
            <a:endParaRPr lang="en-US" dirty="0">
              <a:solidFill>
                <a:schemeClr val="accent1">
                  <a:lumMod val="50000"/>
                </a:schemeClr>
              </a:solidFill>
              <a:latin typeface="Algerian" panose="04020705040A02060702" pitchFamily="82" charset="0"/>
            </a:endParaRPr>
          </a:p>
        </p:txBody>
      </p:sp>
      <p:sp>
        <p:nvSpPr>
          <p:cNvPr id="5" name="Content Placeholder 2">
            <a:extLst>
              <a:ext uri="{FF2B5EF4-FFF2-40B4-BE49-F238E27FC236}">
                <a16:creationId xmlns:a16="http://schemas.microsoft.com/office/drawing/2014/main" xmlns="" id="{B4397C77-D6D3-8120-22BD-D545581E789D}"/>
              </a:ext>
            </a:extLst>
          </p:cNvPr>
          <p:cNvSpPr txBox="1">
            <a:spLocks/>
          </p:cNvSpPr>
          <p:nvPr/>
        </p:nvSpPr>
        <p:spPr>
          <a:xfrm>
            <a:off x="1524000" y="2931736"/>
            <a:ext cx="8515546" cy="367922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None/>
            </a:pPr>
            <a:r>
              <a:rPr lang="en-GB" sz="3200" b="1" u="sng" dirty="0">
                <a:solidFill>
                  <a:schemeClr val="bg1">
                    <a:lumMod val="95000"/>
                    <a:lumOff val="5000"/>
                    <a:alpha val="70000"/>
                  </a:schemeClr>
                </a:solidFill>
                <a:latin typeface="Times New Roman" panose="02020603050405020304" pitchFamily="18" charset="0"/>
                <a:cs typeface="Times New Roman" panose="02020603050405020304" pitchFamily="18" charset="0"/>
              </a:rPr>
              <a:t>Operating Environment</a:t>
            </a:r>
            <a:endParaRPr lang="en-GB" sz="3200" dirty="0">
              <a:solidFill>
                <a:schemeClr val="bg1">
                  <a:lumMod val="95000"/>
                  <a:lumOff val="5000"/>
                  <a:alpha val="70000"/>
                </a:schemeClr>
              </a:solidFill>
              <a:latin typeface="Times New Roman" panose="02020603050405020304" pitchFamily="18" charset="0"/>
              <a:cs typeface="Times New Roman" panose="02020603050405020304" pitchFamily="18" charset="0"/>
            </a:endParaRPr>
          </a:p>
          <a:p>
            <a:pPr lvl="3" algn="just">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Web-based application accessed through a browser</a:t>
            </a:r>
          </a:p>
          <a:p>
            <a:pPr lvl="3" algn="just">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Compatible with popular browsers</a:t>
            </a:r>
          </a:p>
          <a:p>
            <a:pPr lvl="3" algn="just">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Built with modern web technologies</a:t>
            </a:r>
          </a:p>
          <a:p>
            <a:pPr lvl="3" algn="just">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Runs on a web server</a:t>
            </a:r>
          </a:p>
          <a:p>
            <a:pPr lvl="3" algn="just">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Can be hosted on the cloud or on-premises</a:t>
            </a:r>
          </a:p>
        </p:txBody>
      </p:sp>
      <p:pic>
        <p:nvPicPr>
          <p:cNvPr id="2050" name="Picture 2">
            <a:extLst>
              <a:ext uri="{FF2B5EF4-FFF2-40B4-BE49-F238E27FC236}">
                <a16:creationId xmlns:a16="http://schemas.microsoft.com/office/drawing/2014/main" xmlns="" id="{4C7F0678-869A-4206-E21E-39C3A9EF60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9542" y="103695"/>
            <a:ext cx="5727044" cy="323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585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4EEA91BE-1094-E531-5401-B39AF73DF827}"/>
              </a:ext>
            </a:extLst>
          </p:cNvPr>
          <p:cNvSpPr txBox="1">
            <a:spLocks/>
          </p:cNvSpPr>
          <p:nvPr/>
        </p:nvSpPr>
        <p:spPr>
          <a:xfrm>
            <a:off x="895547" y="859786"/>
            <a:ext cx="5825765" cy="684260"/>
          </a:xfrm>
          <a:prstGeom prst="rect">
            <a:avLst/>
          </a:prstGeom>
        </p:spPr>
        <p:txBody>
          <a:bodyPr anchor="ct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solidFill>
                  <a:schemeClr val="accent1">
                    <a:lumMod val="50000"/>
                  </a:schemeClr>
                </a:solidFill>
                <a:latin typeface="Algerian" panose="04020705040A02060702" pitchFamily="82" charset="0"/>
              </a:rPr>
              <a:t>System description</a:t>
            </a:r>
            <a:endParaRPr lang="en-US" dirty="0">
              <a:solidFill>
                <a:schemeClr val="accent1">
                  <a:lumMod val="50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07CA5CE3-8F13-52BF-A803-2CAB5BED00B3}"/>
              </a:ext>
            </a:extLst>
          </p:cNvPr>
          <p:cNvSpPr txBox="1">
            <a:spLocks/>
          </p:cNvSpPr>
          <p:nvPr/>
        </p:nvSpPr>
        <p:spPr>
          <a:xfrm>
            <a:off x="3638747" y="2241630"/>
            <a:ext cx="7409467" cy="3679220"/>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None/>
            </a:pPr>
            <a:r>
              <a:rPr lang="en-GB" sz="3200" b="1" u="sng" dirty="0">
                <a:solidFill>
                  <a:schemeClr val="bg1">
                    <a:lumMod val="95000"/>
                    <a:lumOff val="5000"/>
                    <a:alpha val="70000"/>
                  </a:schemeClr>
                </a:solidFill>
                <a:latin typeface="Times New Roman" panose="02020603050405020304" pitchFamily="18" charset="0"/>
                <a:cs typeface="Times New Roman" panose="02020603050405020304" pitchFamily="18" charset="0"/>
              </a:rPr>
              <a:t>User Environment</a:t>
            </a:r>
            <a:endParaRPr lang="en-GB" sz="3200" dirty="0">
              <a:solidFill>
                <a:schemeClr val="bg1">
                  <a:lumMod val="95000"/>
                  <a:lumOff val="5000"/>
                  <a:alpha val="70000"/>
                </a:schemeClr>
              </a:solidFill>
              <a:latin typeface="Times New Roman" panose="02020603050405020304" pitchFamily="18" charset="0"/>
              <a:cs typeface="Times New Roman" panose="02020603050405020304" pitchFamily="18" charset="0"/>
            </a:endParaRPr>
          </a:p>
          <a:p>
            <a:pPr lvl="3" algn="just">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User-friendly and accessible interface</a:t>
            </a:r>
          </a:p>
          <a:p>
            <a:pPr lvl="3" algn="just">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Different levels of access based on user roles</a:t>
            </a:r>
          </a:p>
          <a:p>
            <a:pPr lvl="3" algn="just">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Intuitive navigation and labelling</a:t>
            </a:r>
          </a:p>
          <a:p>
            <a:pPr lvl="3" algn="just">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Appropriate menus and functionality for each user class</a:t>
            </a:r>
          </a:p>
          <a:p>
            <a:pPr lvl="3" algn="just">
              <a:buFont typeface="Wingdings" panose="05000000000000000000" pitchFamily="2" charset="2"/>
              <a:buChar char="§"/>
            </a:pPr>
            <a:r>
              <a:rPr lang="en-GB" sz="2400" dirty="0">
                <a:solidFill>
                  <a:schemeClr val="bg1">
                    <a:lumMod val="95000"/>
                    <a:lumOff val="5000"/>
                    <a:alpha val="70000"/>
                  </a:schemeClr>
                </a:solidFill>
                <a:latin typeface="Times New Roman" panose="02020603050405020304" pitchFamily="18" charset="0"/>
                <a:cs typeface="Times New Roman" panose="02020603050405020304" pitchFamily="18" charset="0"/>
              </a:rPr>
              <a:t>Alerts, notifications, and reminders to keep users up-to-date.</a:t>
            </a:r>
          </a:p>
        </p:txBody>
      </p:sp>
      <p:pic>
        <p:nvPicPr>
          <p:cNvPr id="8" name="Picture 7">
            <a:extLst>
              <a:ext uri="{FF2B5EF4-FFF2-40B4-BE49-F238E27FC236}">
                <a16:creationId xmlns:a16="http://schemas.microsoft.com/office/drawing/2014/main" xmlns="" id="{BB8F59F3-9B76-F854-2758-24127F3B29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243" y="3094124"/>
            <a:ext cx="4732261" cy="3695896"/>
          </a:xfrm>
          <a:prstGeom prst="rect">
            <a:avLst/>
          </a:prstGeom>
        </p:spPr>
      </p:pic>
    </p:spTree>
    <p:extLst>
      <p:ext uri="{BB962C8B-B14F-4D97-AF65-F5344CB8AC3E}">
        <p14:creationId xmlns:p14="http://schemas.microsoft.com/office/powerpoint/2010/main" val="3776040845"/>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EC1AB0-9704-404D-B6D3-819D938AC55B}">
  <ds:schemaRefs>
    <ds:schemaRef ds:uri="http://schemas.microsoft.com/office/2006/metadata/propertie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20B6E4-879E-4E6C-BDE7-261540CD37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Geometric annual presentation</Template>
  <TotalTime>458</TotalTime>
  <Words>768</Words>
  <Application>Microsoft Office PowerPoint</Application>
  <PresentationFormat>Widescreen</PresentationFormat>
  <Paragraphs>108</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Algerian</vt:lpstr>
      <vt:lpstr>Arial</vt:lpstr>
      <vt:lpstr>Calibri</vt:lpstr>
      <vt:lpstr>Franklin Gothic Book</vt:lpstr>
      <vt:lpstr>Franklin Gothic Demi</vt:lpstr>
      <vt:lpstr>Times New Roman</vt:lpstr>
      <vt:lpstr>Wingdings</vt:lpstr>
      <vt:lpstr>Theme1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Inventory Control System</dc:title>
  <dc:creator>Ashfaqur Rahman Tokee</dc:creator>
  <cp:lastModifiedBy>Microsoft account</cp:lastModifiedBy>
  <cp:revision>7</cp:revision>
  <dcterms:created xsi:type="dcterms:W3CDTF">2022-12-02T14:37:49Z</dcterms:created>
  <dcterms:modified xsi:type="dcterms:W3CDTF">2023-04-04T00:55:24Z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